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42"/>
  </p:notesMasterIdLst>
  <p:sldIdLst>
    <p:sldId id="294"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ameron" initials="a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660066"/>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11" autoAdjust="0"/>
    <p:restoredTop sz="95893" autoAdjust="0"/>
  </p:normalViewPr>
  <p:slideViewPr>
    <p:cSldViewPr>
      <p:cViewPr>
        <p:scale>
          <a:sx n="70" d="100"/>
          <a:sy n="70" d="100"/>
        </p:scale>
        <p:origin x="-3666" y="-12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784"/>
    </p:cViewPr>
  </p:sorterViewPr>
  <p:notesViewPr>
    <p:cSldViewPr>
      <p:cViewPr>
        <p:scale>
          <a:sx n="78" d="100"/>
          <a:sy n="78" d="100"/>
        </p:scale>
        <p:origin x="-4422" y="-4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_rels/data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A0D60-9F64-4176-AFDC-CD13E9034F88}"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GB"/>
        </a:p>
      </dgm:t>
    </dgm:pt>
    <dgm:pt modelId="{F646DEF0-BF82-4E94-BCF9-F93A9544EE3D}">
      <dgm:prSet phldrT="[Text]" custT="1"/>
      <dgm:spPr/>
      <dgm:t>
        <a:bodyPr/>
        <a:lstStyle/>
        <a:p>
          <a:r>
            <a:rPr lang="en-GB" sz="2800" dirty="0" smtClean="0"/>
            <a:t>To further develop our understanding of NAR</a:t>
          </a:r>
          <a:endParaRPr lang="en-GB" sz="2800" dirty="0"/>
        </a:p>
      </dgm:t>
    </dgm:pt>
    <dgm:pt modelId="{6935DBFF-3E1F-4E07-B1C2-BDE04FD57F41}" type="parTrans" cxnId="{4E9BBAF0-8794-414A-B6B7-1544AE95D98A}">
      <dgm:prSet/>
      <dgm:spPr/>
      <dgm:t>
        <a:bodyPr/>
        <a:lstStyle/>
        <a:p>
          <a:endParaRPr lang="en-GB"/>
        </a:p>
      </dgm:t>
    </dgm:pt>
    <dgm:pt modelId="{66FEBB9B-CAA4-42AD-88F3-3F1352CB518D}" type="sibTrans" cxnId="{4E9BBAF0-8794-414A-B6B7-1544AE95D98A}">
      <dgm:prSet/>
      <dgm:spPr/>
      <dgm:t>
        <a:bodyPr/>
        <a:lstStyle/>
        <a:p>
          <a:endParaRPr lang="en-GB"/>
        </a:p>
      </dgm:t>
    </dgm:pt>
    <dgm:pt modelId="{F8E0D743-5703-4664-8CEA-AE9186406B22}">
      <dgm:prSet phldrT="[Text]" custT="1"/>
      <dgm:spPr/>
      <dgm:t>
        <a:bodyPr/>
        <a:lstStyle/>
        <a:p>
          <a:r>
            <a:rPr lang="en-GB" sz="2800" dirty="0" smtClean="0"/>
            <a:t>To consider how we might use NAR to support learning, teaching and assessment</a:t>
          </a:r>
          <a:endParaRPr lang="en-GB" sz="2800" dirty="0"/>
        </a:p>
      </dgm:t>
    </dgm:pt>
    <dgm:pt modelId="{2B537FE1-2EE4-4A71-9910-9CD734010431}" type="parTrans" cxnId="{B79C2D98-E76C-4869-A223-3160ED1AF65E}">
      <dgm:prSet/>
      <dgm:spPr/>
      <dgm:t>
        <a:bodyPr/>
        <a:lstStyle/>
        <a:p>
          <a:endParaRPr lang="en-GB"/>
        </a:p>
      </dgm:t>
    </dgm:pt>
    <dgm:pt modelId="{DC5FCECF-5FE5-4F38-BB96-C380D6656D72}" type="sibTrans" cxnId="{B79C2D98-E76C-4869-A223-3160ED1AF65E}">
      <dgm:prSet/>
      <dgm:spPr/>
      <dgm:t>
        <a:bodyPr/>
        <a:lstStyle/>
        <a:p>
          <a:endParaRPr lang="en-GB"/>
        </a:p>
      </dgm:t>
    </dgm:pt>
    <dgm:pt modelId="{D250802E-9CF8-49D7-8271-10E79264DF2D}">
      <dgm:prSet phldrT="[Text]" custT="1"/>
      <dgm:spPr/>
      <dgm:t>
        <a:bodyPr/>
        <a:lstStyle/>
        <a:p>
          <a:r>
            <a:rPr lang="en-GB" sz="2800" dirty="0" smtClean="0"/>
            <a:t>To explore NAR and consider the story so far in populating it</a:t>
          </a:r>
          <a:endParaRPr lang="en-GB" sz="2800" dirty="0"/>
        </a:p>
      </dgm:t>
    </dgm:pt>
    <dgm:pt modelId="{8DEBBD7A-0DEA-46F7-A6B3-3B1D80B602B4}" type="parTrans" cxnId="{A064DE76-3E56-43BC-ACE7-FF7BD0E8C473}">
      <dgm:prSet/>
      <dgm:spPr/>
      <dgm:t>
        <a:bodyPr/>
        <a:lstStyle/>
        <a:p>
          <a:endParaRPr lang="en-GB"/>
        </a:p>
      </dgm:t>
    </dgm:pt>
    <dgm:pt modelId="{49E69260-4B42-45A8-B207-8E44D96AECA5}" type="sibTrans" cxnId="{A064DE76-3E56-43BC-ACE7-FF7BD0E8C473}">
      <dgm:prSet/>
      <dgm:spPr/>
      <dgm:t>
        <a:bodyPr/>
        <a:lstStyle/>
        <a:p>
          <a:endParaRPr lang="en-GB"/>
        </a:p>
      </dgm:t>
    </dgm:pt>
    <dgm:pt modelId="{81119545-01C0-492E-8902-B9E4C41BC965}" type="pres">
      <dgm:prSet presAssocID="{DCEA0D60-9F64-4176-AFDC-CD13E9034F88}" presName="linear" presStyleCnt="0">
        <dgm:presLayoutVars>
          <dgm:dir/>
          <dgm:animLvl val="lvl"/>
          <dgm:resizeHandles val="exact"/>
        </dgm:presLayoutVars>
      </dgm:prSet>
      <dgm:spPr/>
      <dgm:t>
        <a:bodyPr/>
        <a:lstStyle/>
        <a:p>
          <a:endParaRPr lang="en-GB"/>
        </a:p>
      </dgm:t>
    </dgm:pt>
    <dgm:pt modelId="{DA82182C-6DE1-4E2D-80E6-32916E2B09A3}" type="pres">
      <dgm:prSet presAssocID="{F646DEF0-BF82-4E94-BCF9-F93A9544EE3D}" presName="parentLin" presStyleCnt="0"/>
      <dgm:spPr/>
    </dgm:pt>
    <dgm:pt modelId="{CD580C86-B97A-4314-AA74-1334D8DE56CA}" type="pres">
      <dgm:prSet presAssocID="{F646DEF0-BF82-4E94-BCF9-F93A9544EE3D}" presName="parentLeftMargin" presStyleLbl="node1" presStyleIdx="0" presStyleCnt="3"/>
      <dgm:spPr/>
      <dgm:t>
        <a:bodyPr/>
        <a:lstStyle/>
        <a:p>
          <a:endParaRPr lang="en-GB"/>
        </a:p>
      </dgm:t>
    </dgm:pt>
    <dgm:pt modelId="{971C4C7C-7FAB-4462-B588-587913502152}" type="pres">
      <dgm:prSet presAssocID="{F646DEF0-BF82-4E94-BCF9-F93A9544EE3D}" presName="parentText" presStyleLbl="node1" presStyleIdx="0" presStyleCnt="3" custScaleX="131073" custLinFactNeighborX="-9987" custLinFactNeighborY="5897">
        <dgm:presLayoutVars>
          <dgm:chMax val="0"/>
          <dgm:bulletEnabled val="1"/>
        </dgm:presLayoutVars>
      </dgm:prSet>
      <dgm:spPr/>
      <dgm:t>
        <a:bodyPr/>
        <a:lstStyle/>
        <a:p>
          <a:endParaRPr lang="en-GB"/>
        </a:p>
      </dgm:t>
    </dgm:pt>
    <dgm:pt modelId="{F6257156-FF6E-492C-9C2E-29A2C0CE5927}" type="pres">
      <dgm:prSet presAssocID="{F646DEF0-BF82-4E94-BCF9-F93A9544EE3D}" presName="negativeSpace" presStyleCnt="0"/>
      <dgm:spPr/>
    </dgm:pt>
    <dgm:pt modelId="{EAB37EC4-067C-47A2-B723-42C2D7EC2E3D}" type="pres">
      <dgm:prSet presAssocID="{F646DEF0-BF82-4E94-BCF9-F93A9544EE3D}" presName="childText" presStyleLbl="conFgAcc1" presStyleIdx="0" presStyleCnt="3">
        <dgm:presLayoutVars>
          <dgm:bulletEnabled val="1"/>
        </dgm:presLayoutVars>
      </dgm:prSet>
      <dgm:spPr/>
    </dgm:pt>
    <dgm:pt modelId="{2DDBBB5D-C2AC-430D-BEB7-A37400258BAB}" type="pres">
      <dgm:prSet presAssocID="{66FEBB9B-CAA4-42AD-88F3-3F1352CB518D}" presName="spaceBetweenRectangles" presStyleCnt="0"/>
      <dgm:spPr/>
    </dgm:pt>
    <dgm:pt modelId="{A1C44DAA-9306-4D31-9F6D-04B7C086AC9E}" type="pres">
      <dgm:prSet presAssocID="{F8E0D743-5703-4664-8CEA-AE9186406B22}" presName="parentLin" presStyleCnt="0"/>
      <dgm:spPr/>
    </dgm:pt>
    <dgm:pt modelId="{67ADBE82-E72D-4770-A69E-D35096A01843}" type="pres">
      <dgm:prSet presAssocID="{F8E0D743-5703-4664-8CEA-AE9186406B22}" presName="parentLeftMargin" presStyleLbl="node1" presStyleIdx="0" presStyleCnt="3"/>
      <dgm:spPr/>
      <dgm:t>
        <a:bodyPr/>
        <a:lstStyle/>
        <a:p>
          <a:endParaRPr lang="en-GB"/>
        </a:p>
      </dgm:t>
    </dgm:pt>
    <dgm:pt modelId="{9F0B99B2-43D1-4C64-972F-99D6992AA1A1}" type="pres">
      <dgm:prSet presAssocID="{F8E0D743-5703-4664-8CEA-AE9186406B22}" presName="parentText" presStyleLbl="node1" presStyleIdx="1" presStyleCnt="3" custScaleX="134677" custScaleY="141633">
        <dgm:presLayoutVars>
          <dgm:chMax val="0"/>
          <dgm:bulletEnabled val="1"/>
        </dgm:presLayoutVars>
      </dgm:prSet>
      <dgm:spPr/>
      <dgm:t>
        <a:bodyPr/>
        <a:lstStyle/>
        <a:p>
          <a:endParaRPr lang="en-GB"/>
        </a:p>
      </dgm:t>
    </dgm:pt>
    <dgm:pt modelId="{9087CEA5-5374-43E7-AB4C-0157AED88152}" type="pres">
      <dgm:prSet presAssocID="{F8E0D743-5703-4664-8CEA-AE9186406B22}" presName="negativeSpace" presStyleCnt="0"/>
      <dgm:spPr/>
    </dgm:pt>
    <dgm:pt modelId="{093C709B-D76E-450B-A3F2-C6458A552CDC}" type="pres">
      <dgm:prSet presAssocID="{F8E0D743-5703-4664-8CEA-AE9186406B22}" presName="childText" presStyleLbl="conFgAcc1" presStyleIdx="1" presStyleCnt="3">
        <dgm:presLayoutVars>
          <dgm:bulletEnabled val="1"/>
        </dgm:presLayoutVars>
      </dgm:prSet>
      <dgm:spPr/>
    </dgm:pt>
    <dgm:pt modelId="{BBB98BCD-72C6-4DCA-AEA2-69DB27F4035A}" type="pres">
      <dgm:prSet presAssocID="{DC5FCECF-5FE5-4F38-BB96-C380D6656D72}" presName="spaceBetweenRectangles" presStyleCnt="0"/>
      <dgm:spPr/>
    </dgm:pt>
    <dgm:pt modelId="{35275239-3A8B-4B42-A664-D6CD7E2061F8}" type="pres">
      <dgm:prSet presAssocID="{D250802E-9CF8-49D7-8271-10E79264DF2D}" presName="parentLin" presStyleCnt="0"/>
      <dgm:spPr/>
    </dgm:pt>
    <dgm:pt modelId="{72E35F37-E58A-4152-823B-089457B41EBD}" type="pres">
      <dgm:prSet presAssocID="{D250802E-9CF8-49D7-8271-10E79264DF2D}" presName="parentLeftMargin" presStyleLbl="node1" presStyleIdx="1" presStyleCnt="3"/>
      <dgm:spPr/>
      <dgm:t>
        <a:bodyPr/>
        <a:lstStyle/>
        <a:p>
          <a:endParaRPr lang="en-GB"/>
        </a:p>
      </dgm:t>
    </dgm:pt>
    <dgm:pt modelId="{56447C33-52F9-4AD6-A758-C88083E28398}" type="pres">
      <dgm:prSet presAssocID="{D250802E-9CF8-49D7-8271-10E79264DF2D}" presName="parentText" presStyleLbl="node1" presStyleIdx="2" presStyleCnt="3" custScaleX="142497" custLinFactNeighborX="-42340" custLinFactNeighborY="-7270">
        <dgm:presLayoutVars>
          <dgm:chMax val="0"/>
          <dgm:bulletEnabled val="1"/>
        </dgm:presLayoutVars>
      </dgm:prSet>
      <dgm:spPr/>
      <dgm:t>
        <a:bodyPr/>
        <a:lstStyle/>
        <a:p>
          <a:endParaRPr lang="en-GB"/>
        </a:p>
      </dgm:t>
    </dgm:pt>
    <dgm:pt modelId="{2F5ABB5A-97AE-48B6-9534-A8627CA28CF9}" type="pres">
      <dgm:prSet presAssocID="{D250802E-9CF8-49D7-8271-10E79264DF2D}" presName="negativeSpace" presStyleCnt="0"/>
      <dgm:spPr/>
    </dgm:pt>
    <dgm:pt modelId="{2D3AC72B-F9D6-48CD-9394-A0F88357D6B0}" type="pres">
      <dgm:prSet presAssocID="{D250802E-9CF8-49D7-8271-10E79264DF2D}" presName="childText" presStyleLbl="conFgAcc1" presStyleIdx="2" presStyleCnt="3">
        <dgm:presLayoutVars>
          <dgm:bulletEnabled val="1"/>
        </dgm:presLayoutVars>
      </dgm:prSet>
      <dgm:spPr/>
    </dgm:pt>
  </dgm:ptLst>
  <dgm:cxnLst>
    <dgm:cxn modelId="{5EF4BF74-734D-4B08-94E8-1D94C9AEFCD3}" type="presOf" srcId="{F8E0D743-5703-4664-8CEA-AE9186406B22}" destId="{67ADBE82-E72D-4770-A69E-D35096A01843}" srcOrd="0" destOrd="0" presId="urn:microsoft.com/office/officeart/2005/8/layout/list1"/>
    <dgm:cxn modelId="{95E9FDFD-8B03-4FA9-9B8C-9DF70AB33906}" type="presOf" srcId="{D250802E-9CF8-49D7-8271-10E79264DF2D}" destId="{56447C33-52F9-4AD6-A758-C88083E28398}" srcOrd="1" destOrd="0" presId="urn:microsoft.com/office/officeart/2005/8/layout/list1"/>
    <dgm:cxn modelId="{55724BAA-5251-4D48-9331-758B6F4B77C1}" type="presOf" srcId="{F646DEF0-BF82-4E94-BCF9-F93A9544EE3D}" destId="{CD580C86-B97A-4314-AA74-1334D8DE56CA}" srcOrd="0" destOrd="0" presId="urn:microsoft.com/office/officeart/2005/8/layout/list1"/>
    <dgm:cxn modelId="{59880299-AA4D-4061-916C-6D5D02DA542A}" type="presOf" srcId="{F646DEF0-BF82-4E94-BCF9-F93A9544EE3D}" destId="{971C4C7C-7FAB-4462-B588-587913502152}" srcOrd="1" destOrd="0" presId="urn:microsoft.com/office/officeart/2005/8/layout/list1"/>
    <dgm:cxn modelId="{0E2CD281-CE5A-4B9E-BA9E-15B792A73585}" type="presOf" srcId="{DCEA0D60-9F64-4176-AFDC-CD13E9034F88}" destId="{81119545-01C0-492E-8902-B9E4C41BC965}" srcOrd="0" destOrd="0" presId="urn:microsoft.com/office/officeart/2005/8/layout/list1"/>
    <dgm:cxn modelId="{E70A87DB-682A-46B6-B721-D91726FB3E8D}" type="presOf" srcId="{F8E0D743-5703-4664-8CEA-AE9186406B22}" destId="{9F0B99B2-43D1-4C64-972F-99D6992AA1A1}" srcOrd="1" destOrd="0" presId="urn:microsoft.com/office/officeart/2005/8/layout/list1"/>
    <dgm:cxn modelId="{4E9BBAF0-8794-414A-B6B7-1544AE95D98A}" srcId="{DCEA0D60-9F64-4176-AFDC-CD13E9034F88}" destId="{F646DEF0-BF82-4E94-BCF9-F93A9544EE3D}" srcOrd="0" destOrd="0" parTransId="{6935DBFF-3E1F-4E07-B1C2-BDE04FD57F41}" sibTransId="{66FEBB9B-CAA4-42AD-88F3-3F1352CB518D}"/>
    <dgm:cxn modelId="{B79C2D98-E76C-4869-A223-3160ED1AF65E}" srcId="{DCEA0D60-9F64-4176-AFDC-CD13E9034F88}" destId="{F8E0D743-5703-4664-8CEA-AE9186406B22}" srcOrd="1" destOrd="0" parTransId="{2B537FE1-2EE4-4A71-9910-9CD734010431}" sibTransId="{DC5FCECF-5FE5-4F38-BB96-C380D6656D72}"/>
    <dgm:cxn modelId="{A064DE76-3E56-43BC-ACE7-FF7BD0E8C473}" srcId="{DCEA0D60-9F64-4176-AFDC-CD13E9034F88}" destId="{D250802E-9CF8-49D7-8271-10E79264DF2D}" srcOrd="2" destOrd="0" parTransId="{8DEBBD7A-0DEA-46F7-A6B3-3B1D80B602B4}" sibTransId="{49E69260-4B42-45A8-B207-8E44D96AECA5}"/>
    <dgm:cxn modelId="{0B7EE3D1-B77D-404B-9306-31A1782CA316}" type="presOf" srcId="{D250802E-9CF8-49D7-8271-10E79264DF2D}" destId="{72E35F37-E58A-4152-823B-089457B41EBD}" srcOrd="0" destOrd="0" presId="urn:microsoft.com/office/officeart/2005/8/layout/list1"/>
    <dgm:cxn modelId="{2A216AD4-35A0-4BAA-85EE-3B2BF02C140F}" type="presParOf" srcId="{81119545-01C0-492E-8902-B9E4C41BC965}" destId="{DA82182C-6DE1-4E2D-80E6-32916E2B09A3}" srcOrd="0" destOrd="0" presId="urn:microsoft.com/office/officeart/2005/8/layout/list1"/>
    <dgm:cxn modelId="{2D1CAE5A-0129-4094-BF78-9C01261A7E1D}" type="presParOf" srcId="{DA82182C-6DE1-4E2D-80E6-32916E2B09A3}" destId="{CD580C86-B97A-4314-AA74-1334D8DE56CA}" srcOrd="0" destOrd="0" presId="urn:microsoft.com/office/officeart/2005/8/layout/list1"/>
    <dgm:cxn modelId="{68F5F713-FB87-405C-87B8-AA701EC15D57}" type="presParOf" srcId="{DA82182C-6DE1-4E2D-80E6-32916E2B09A3}" destId="{971C4C7C-7FAB-4462-B588-587913502152}" srcOrd="1" destOrd="0" presId="urn:microsoft.com/office/officeart/2005/8/layout/list1"/>
    <dgm:cxn modelId="{43041DE7-3F0E-4E3D-9B64-636305AB181C}" type="presParOf" srcId="{81119545-01C0-492E-8902-B9E4C41BC965}" destId="{F6257156-FF6E-492C-9C2E-29A2C0CE5927}" srcOrd="1" destOrd="0" presId="urn:microsoft.com/office/officeart/2005/8/layout/list1"/>
    <dgm:cxn modelId="{D7AB0A50-0782-4495-9449-1E5C084C2414}" type="presParOf" srcId="{81119545-01C0-492E-8902-B9E4C41BC965}" destId="{EAB37EC4-067C-47A2-B723-42C2D7EC2E3D}" srcOrd="2" destOrd="0" presId="urn:microsoft.com/office/officeart/2005/8/layout/list1"/>
    <dgm:cxn modelId="{5D2DDB05-C9EA-4C5C-B9B4-EEC2EF9FDFBB}" type="presParOf" srcId="{81119545-01C0-492E-8902-B9E4C41BC965}" destId="{2DDBBB5D-C2AC-430D-BEB7-A37400258BAB}" srcOrd="3" destOrd="0" presId="urn:microsoft.com/office/officeart/2005/8/layout/list1"/>
    <dgm:cxn modelId="{AD76CD45-89E3-4B14-A15C-EF8F8884082E}" type="presParOf" srcId="{81119545-01C0-492E-8902-B9E4C41BC965}" destId="{A1C44DAA-9306-4D31-9F6D-04B7C086AC9E}" srcOrd="4" destOrd="0" presId="urn:microsoft.com/office/officeart/2005/8/layout/list1"/>
    <dgm:cxn modelId="{DB9B510B-8090-492B-B7C0-4103044DC68D}" type="presParOf" srcId="{A1C44DAA-9306-4D31-9F6D-04B7C086AC9E}" destId="{67ADBE82-E72D-4770-A69E-D35096A01843}" srcOrd="0" destOrd="0" presId="urn:microsoft.com/office/officeart/2005/8/layout/list1"/>
    <dgm:cxn modelId="{C29F3E57-C9E8-4B66-8D2E-DC9CEF7E32F8}" type="presParOf" srcId="{A1C44DAA-9306-4D31-9F6D-04B7C086AC9E}" destId="{9F0B99B2-43D1-4C64-972F-99D6992AA1A1}" srcOrd="1" destOrd="0" presId="urn:microsoft.com/office/officeart/2005/8/layout/list1"/>
    <dgm:cxn modelId="{8B4B67CE-88C5-4CB7-97B5-E1656752426F}" type="presParOf" srcId="{81119545-01C0-492E-8902-B9E4C41BC965}" destId="{9087CEA5-5374-43E7-AB4C-0157AED88152}" srcOrd="5" destOrd="0" presId="urn:microsoft.com/office/officeart/2005/8/layout/list1"/>
    <dgm:cxn modelId="{705CD8C7-6895-4836-80BF-2FC79B424AF6}" type="presParOf" srcId="{81119545-01C0-492E-8902-B9E4C41BC965}" destId="{093C709B-D76E-450B-A3F2-C6458A552CDC}" srcOrd="6" destOrd="0" presId="urn:microsoft.com/office/officeart/2005/8/layout/list1"/>
    <dgm:cxn modelId="{D4635DB1-EBCD-44A7-B707-4C12FABD2D9B}" type="presParOf" srcId="{81119545-01C0-492E-8902-B9E4C41BC965}" destId="{BBB98BCD-72C6-4DCA-AEA2-69DB27F4035A}" srcOrd="7" destOrd="0" presId="urn:microsoft.com/office/officeart/2005/8/layout/list1"/>
    <dgm:cxn modelId="{5DA18BB4-6BDF-4B4B-B242-5DA224EEE57C}" type="presParOf" srcId="{81119545-01C0-492E-8902-B9E4C41BC965}" destId="{35275239-3A8B-4B42-A664-D6CD7E2061F8}" srcOrd="8" destOrd="0" presId="urn:microsoft.com/office/officeart/2005/8/layout/list1"/>
    <dgm:cxn modelId="{FF03D63F-99FC-4663-BD2F-0638A8E0C62F}" type="presParOf" srcId="{35275239-3A8B-4B42-A664-D6CD7E2061F8}" destId="{72E35F37-E58A-4152-823B-089457B41EBD}" srcOrd="0" destOrd="0" presId="urn:microsoft.com/office/officeart/2005/8/layout/list1"/>
    <dgm:cxn modelId="{67B2939C-C5B7-4C44-8853-50B204DFF1D2}" type="presParOf" srcId="{35275239-3A8B-4B42-A664-D6CD7E2061F8}" destId="{56447C33-52F9-4AD6-A758-C88083E28398}" srcOrd="1" destOrd="0" presId="urn:microsoft.com/office/officeart/2005/8/layout/list1"/>
    <dgm:cxn modelId="{85E68F91-5EB5-4E36-9FD4-7C1C445335B5}" type="presParOf" srcId="{81119545-01C0-492E-8902-B9E4C41BC965}" destId="{2F5ABB5A-97AE-48B6-9534-A8627CA28CF9}" srcOrd="9" destOrd="0" presId="urn:microsoft.com/office/officeart/2005/8/layout/list1"/>
    <dgm:cxn modelId="{18C2A640-2C15-4504-8D96-73EA46492D20}" type="presParOf" srcId="{81119545-01C0-492E-8902-B9E4C41BC965}" destId="{2D3AC72B-F9D6-48CD-9394-A0F88357D6B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A0D60-9F64-4176-AFDC-CD13E9034F88}"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GB"/>
        </a:p>
      </dgm:t>
    </dgm:pt>
    <dgm:pt modelId="{D250802E-9CF8-49D7-8271-10E79264DF2D}">
      <dgm:prSet phldrT="[Text]" custT="1"/>
      <dgm:spPr>
        <a:solidFill>
          <a:schemeClr val="accent6">
            <a:lumMod val="60000"/>
            <a:lumOff val="40000"/>
          </a:schemeClr>
        </a:solidFill>
      </dgm:spPr>
      <dgm:t>
        <a:bodyPr/>
        <a:lstStyle/>
        <a:p>
          <a:r>
            <a:rPr lang="en-GB" sz="2800" dirty="0" smtClean="0">
              <a:latin typeface="+mj-lt"/>
              <a:cs typeface="Arial" charset="0"/>
            </a:rPr>
            <a:t>More familiar with available guidance and more confident in </a:t>
          </a:r>
          <a:r>
            <a:rPr lang="en-GB" sz="2800" dirty="0" smtClean="0">
              <a:solidFill>
                <a:schemeClr val="tx1"/>
              </a:solidFill>
              <a:latin typeface="+mj-lt"/>
              <a:cs typeface="Arial" charset="0"/>
            </a:rPr>
            <a:t>accessing </a:t>
          </a:r>
          <a:r>
            <a:rPr lang="en-GB" sz="2800" dirty="0" smtClean="0">
              <a:latin typeface="+mj-lt"/>
              <a:cs typeface="Arial" charset="0"/>
            </a:rPr>
            <a:t>appropriate resources from </a:t>
          </a:r>
          <a:r>
            <a:rPr lang="en-GB" sz="2800" dirty="0" smtClean="0">
              <a:solidFill>
                <a:srgbClr val="002060"/>
              </a:solidFill>
              <a:latin typeface="+mj-lt"/>
              <a:cs typeface="Arial" charset="0"/>
            </a:rPr>
            <a:t>NAR .</a:t>
          </a:r>
          <a:endParaRPr lang="en-GB" sz="2800" dirty="0">
            <a:solidFill>
              <a:srgbClr val="002060"/>
            </a:solidFill>
            <a:latin typeface="+mj-lt"/>
          </a:endParaRPr>
        </a:p>
      </dgm:t>
    </dgm:pt>
    <dgm:pt modelId="{8DEBBD7A-0DEA-46F7-A6B3-3B1D80B602B4}" type="parTrans" cxnId="{A064DE76-3E56-43BC-ACE7-FF7BD0E8C473}">
      <dgm:prSet/>
      <dgm:spPr/>
      <dgm:t>
        <a:bodyPr/>
        <a:lstStyle/>
        <a:p>
          <a:endParaRPr lang="en-GB"/>
        </a:p>
      </dgm:t>
    </dgm:pt>
    <dgm:pt modelId="{49E69260-4B42-45A8-B207-8E44D96AECA5}" type="sibTrans" cxnId="{A064DE76-3E56-43BC-ACE7-FF7BD0E8C473}">
      <dgm:prSet/>
      <dgm:spPr/>
      <dgm:t>
        <a:bodyPr/>
        <a:lstStyle/>
        <a:p>
          <a:endParaRPr lang="en-GB"/>
        </a:p>
      </dgm:t>
    </dgm:pt>
    <dgm:pt modelId="{F8E0D743-5703-4664-8CEA-AE9186406B22}">
      <dgm:prSet phldrT="[Text]" custT="1"/>
      <dgm:spPr/>
      <dgm:t>
        <a:bodyPr/>
        <a:lstStyle/>
        <a:p>
          <a:r>
            <a:rPr lang="en-GB" sz="2800" dirty="0" smtClean="0">
              <a:latin typeface="+mj-lt"/>
              <a:cs typeface="Arial" charset="0"/>
            </a:rPr>
            <a:t>Better understanding of how </a:t>
          </a:r>
          <a:r>
            <a:rPr lang="en-GB" sz="2800" dirty="0" smtClean="0">
              <a:solidFill>
                <a:schemeClr val="tx1"/>
              </a:solidFill>
              <a:latin typeface="+mj-lt"/>
              <a:cs typeface="Arial" charset="0"/>
            </a:rPr>
            <a:t>NAR supports</a:t>
          </a:r>
          <a:r>
            <a:rPr lang="en-GB" sz="2800" dirty="0" smtClean="0">
              <a:solidFill>
                <a:srgbClr val="C00000"/>
              </a:solidFill>
              <a:latin typeface="+mj-lt"/>
              <a:cs typeface="Arial" charset="0"/>
            </a:rPr>
            <a:t> </a:t>
          </a:r>
          <a:r>
            <a:rPr lang="en-GB" sz="2800" dirty="0" smtClean="0">
              <a:latin typeface="+mj-lt"/>
              <a:cs typeface="Arial" charset="0"/>
            </a:rPr>
            <a:t>learning, teaching and assessment.</a:t>
          </a:r>
          <a:endParaRPr lang="en-GB" sz="2800" dirty="0">
            <a:latin typeface="+mj-lt"/>
          </a:endParaRPr>
        </a:p>
      </dgm:t>
    </dgm:pt>
    <dgm:pt modelId="{DC5FCECF-5FE5-4F38-BB96-C380D6656D72}" type="sibTrans" cxnId="{B79C2D98-E76C-4869-A223-3160ED1AF65E}">
      <dgm:prSet/>
      <dgm:spPr/>
      <dgm:t>
        <a:bodyPr/>
        <a:lstStyle/>
        <a:p>
          <a:endParaRPr lang="en-GB"/>
        </a:p>
      </dgm:t>
    </dgm:pt>
    <dgm:pt modelId="{2B537FE1-2EE4-4A71-9910-9CD734010431}" type="parTrans" cxnId="{B79C2D98-E76C-4869-A223-3160ED1AF65E}">
      <dgm:prSet/>
      <dgm:spPr/>
      <dgm:t>
        <a:bodyPr/>
        <a:lstStyle/>
        <a:p>
          <a:endParaRPr lang="en-GB"/>
        </a:p>
      </dgm:t>
    </dgm:pt>
    <dgm:pt modelId="{AC5AD04D-AEA0-47FC-A927-94EB568A87D7}">
      <dgm:prSet phldrT="[Text]" custT="1"/>
      <dgm:spPr/>
      <dgm:t>
        <a:bodyPr/>
        <a:lstStyle/>
        <a:p>
          <a:r>
            <a:rPr lang="en-GB" sz="2800" dirty="0" smtClean="0">
              <a:latin typeface="+mj-lt"/>
              <a:cs typeface="Arial" charset="0"/>
            </a:rPr>
            <a:t>Better understanding of how </a:t>
          </a:r>
          <a:r>
            <a:rPr lang="en-GB" sz="2800" dirty="0" smtClean="0">
              <a:solidFill>
                <a:srgbClr val="002060"/>
              </a:solidFill>
              <a:latin typeface="+mj-lt"/>
              <a:cs typeface="Arial" charset="0"/>
            </a:rPr>
            <a:t>NAR supports </a:t>
          </a:r>
          <a:r>
            <a:rPr lang="en-GB" sz="2800" dirty="0" smtClean="0">
              <a:latin typeface="+mj-lt"/>
              <a:cs typeface="Arial" charset="0"/>
            </a:rPr>
            <a:t> moderation activity.</a:t>
          </a:r>
          <a:endParaRPr lang="en-GB" sz="2800" dirty="0">
            <a:latin typeface="+mj-lt"/>
          </a:endParaRPr>
        </a:p>
      </dgm:t>
    </dgm:pt>
    <dgm:pt modelId="{F9829287-CD4F-44AB-9F74-B83B93522264}" type="parTrans" cxnId="{E85F6028-58E4-4CFD-9FD0-C7FCA2288F07}">
      <dgm:prSet/>
      <dgm:spPr/>
      <dgm:t>
        <a:bodyPr/>
        <a:lstStyle/>
        <a:p>
          <a:endParaRPr lang="en-GB"/>
        </a:p>
      </dgm:t>
    </dgm:pt>
    <dgm:pt modelId="{37F9A33A-2444-4710-9AE0-5D43E803DADC}" type="sibTrans" cxnId="{E85F6028-58E4-4CFD-9FD0-C7FCA2288F07}">
      <dgm:prSet/>
      <dgm:spPr/>
      <dgm:t>
        <a:bodyPr/>
        <a:lstStyle/>
        <a:p>
          <a:endParaRPr lang="en-GB"/>
        </a:p>
      </dgm:t>
    </dgm:pt>
    <dgm:pt modelId="{81119545-01C0-492E-8902-B9E4C41BC965}" type="pres">
      <dgm:prSet presAssocID="{DCEA0D60-9F64-4176-AFDC-CD13E9034F88}" presName="linear" presStyleCnt="0">
        <dgm:presLayoutVars>
          <dgm:dir/>
          <dgm:animLvl val="lvl"/>
          <dgm:resizeHandles val="exact"/>
        </dgm:presLayoutVars>
      </dgm:prSet>
      <dgm:spPr/>
      <dgm:t>
        <a:bodyPr/>
        <a:lstStyle/>
        <a:p>
          <a:endParaRPr lang="en-GB"/>
        </a:p>
      </dgm:t>
    </dgm:pt>
    <dgm:pt modelId="{A1C44DAA-9306-4D31-9F6D-04B7C086AC9E}" type="pres">
      <dgm:prSet presAssocID="{F8E0D743-5703-4664-8CEA-AE9186406B22}" presName="parentLin" presStyleCnt="0"/>
      <dgm:spPr/>
    </dgm:pt>
    <dgm:pt modelId="{67ADBE82-E72D-4770-A69E-D35096A01843}" type="pres">
      <dgm:prSet presAssocID="{F8E0D743-5703-4664-8CEA-AE9186406B22}" presName="parentLeftMargin" presStyleLbl="node1" presStyleIdx="0" presStyleCnt="3"/>
      <dgm:spPr/>
      <dgm:t>
        <a:bodyPr/>
        <a:lstStyle/>
        <a:p>
          <a:endParaRPr lang="en-GB"/>
        </a:p>
      </dgm:t>
    </dgm:pt>
    <dgm:pt modelId="{9F0B99B2-43D1-4C64-972F-99D6992AA1A1}" type="pres">
      <dgm:prSet presAssocID="{F8E0D743-5703-4664-8CEA-AE9186406B22}" presName="parentText" presStyleLbl="node1" presStyleIdx="0" presStyleCnt="3" custScaleX="128807" custScaleY="280542" custLinFactNeighborX="-62450" custLinFactNeighborY="7">
        <dgm:presLayoutVars>
          <dgm:chMax val="0"/>
          <dgm:bulletEnabled val="1"/>
        </dgm:presLayoutVars>
      </dgm:prSet>
      <dgm:spPr/>
      <dgm:t>
        <a:bodyPr/>
        <a:lstStyle/>
        <a:p>
          <a:endParaRPr lang="en-GB"/>
        </a:p>
      </dgm:t>
    </dgm:pt>
    <dgm:pt modelId="{9087CEA5-5374-43E7-AB4C-0157AED88152}" type="pres">
      <dgm:prSet presAssocID="{F8E0D743-5703-4664-8CEA-AE9186406B22}" presName="negativeSpace" presStyleCnt="0"/>
      <dgm:spPr/>
    </dgm:pt>
    <dgm:pt modelId="{093C709B-D76E-450B-A3F2-C6458A552CDC}" type="pres">
      <dgm:prSet presAssocID="{F8E0D743-5703-4664-8CEA-AE9186406B22}" presName="childText" presStyleLbl="conFgAcc1" presStyleIdx="0" presStyleCnt="3">
        <dgm:presLayoutVars>
          <dgm:bulletEnabled val="1"/>
        </dgm:presLayoutVars>
      </dgm:prSet>
      <dgm:spPr/>
    </dgm:pt>
    <dgm:pt modelId="{BBB98BCD-72C6-4DCA-AEA2-69DB27F4035A}" type="pres">
      <dgm:prSet presAssocID="{DC5FCECF-5FE5-4F38-BB96-C380D6656D72}" presName="spaceBetweenRectangles" presStyleCnt="0"/>
      <dgm:spPr/>
    </dgm:pt>
    <dgm:pt modelId="{35275239-3A8B-4B42-A664-D6CD7E2061F8}" type="pres">
      <dgm:prSet presAssocID="{D250802E-9CF8-49D7-8271-10E79264DF2D}" presName="parentLin" presStyleCnt="0"/>
      <dgm:spPr/>
    </dgm:pt>
    <dgm:pt modelId="{72E35F37-E58A-4152-823B-089457B41EBD}" type="pres">
      <dgm:prSet presAssocID="{D250802E-9CF8-49D7-8271-10E79264DF2D}" presName="parentLeftMargin" presStyleLbl="node1" presStyleIdx="0" presStyleCnt="3"/>
      <dgm:spPr/>
      <dgm:t>
        <a:bodyPr/>
        <a:lstStyle/>
        <a:p>
          <a:endParaRPr lang="en-GB"/>
        </a:p>
      </dgm:t>
    </dgm:pt>
    <dgm:pt modelId="{56447C33-52F9-4AD6-A758-C88083E28398}" type="pres">
      <dgm:prSet presAssocID="{D250802E-9CF8-49D7-8271-10E79264DF2D}" presName="parentText" presStyleLbl="node1" presStyleIdx="1" presStyleCnt="3" custScaleX="126673" custScaleY="242996" custLinFactNeighborX="-43891" custLinFactNeighborY="-8954">
        <dgm:presLayoutVars>
          <dgm:chMax val="0"/>
          <dgm:bulletEnabled val="1"/>
        </dgm:presLayoutVars>
      </dgm:prSet>
      <dgm:spPr/>
      <dgm:t>
        <a:bodyPr/>
        <a:lstStyle/>
        <a:p>
          <a:endParaRPr lang="en-GB"/>
        </a:p>
      </dgm:t>
    </dgm:pt>
    <dgm:pt modelId="{2F5ABB5A-97AE-48B6-9534-A8627CA28CF9}" type="pres">
      <dgm:prSet presAssocID="{D250802E-9CF8-49D7-8271-10E79264DF2D}" presName="negativeSpace" presStyleCnt="0"/>
      <dgm:spPr/>
    </dgm:pt>
    <dgm:pt modelId="{2D3AC72B-F9D6-48CD-9394-A0F88357D6B0}" type="pres">
      <dgm:prSet presAssocID="{D250802E-9CF8-49D7-8271-10E79264DF2D}" presName="childText" presStyleLbl="conFgAcc1" presStyleIdx="1" presStyleCnt="3">
        <dgm:presLayoutVars>
          <dgm:bulletEnabled val="1"/>
        </dgm:presLayoutVars>
      </dgm:prSet>
      <dgm:spPr/>
    </dgm:pt>
    <dgm:pt modelId="{2874F08E-D7BF-4E43-A24E-2AA7AF69BDC1}" type="pres">
      <dgm:prSet presAssocID="{49E69260-4B42-45A8-B207-8E44D96AECA5}" presName="spaceBetweenRectangles" presStyleCnt="0"/>
      <dgm:spPr/>
    </dgm:pt>
    <dgm:pt modelId="{C28ABB4C-E2A7-4F67-9F46-97C324504353}" type="pres">
      <dgm:prSet presAssocID="{AC5AD04D-AEA0-47FC-A927-94EB568A87D7}" presName="parentLin" presStyleCnt="0"/>
      <dgm:spPr/>
    </dgm:pt>
    <dgm:pt modelId="{7A941AAB-4305-425C-8A74-BF3CF01B6E88}" type="pres">
      <dgm:prSet presAssocID="{AC5AD04D-AEA0-47FC-A927-94EB568A87D7}" presName="parentLeftMargin" presStyleLbl="node1" presStyleIdx="1" presStyleCnt="3"/>
      <dgm:spPr/>
      <dgm:t>
        <a:bodyPr/>
        <a:lstStyle/>
        <a:p>
          <a:endParaRPr lang="en-GB"/>
        </a:p>
      </dgm:t>
    </dgm:pt>
    <dgm:pt modelId="{9DEC2E99-BD5F-4D55-8B84-2C7FDE40DE4B}" type="pres">
      <dgm:prSet presAssocID="{AC5AD04D-AEA0-47FC-A927-94EB568A87D7}" presName="parentText" presStyleLbl="node1" presStyleIdx="2" presStyleCnt="3" custScaleX="127580" custScaleY="179456" custLinFactNeighborX="-27487" custLinFactNeighborY="13830">
        <dgm:presLayoutVars>
          <dgm:chMax val="0"/>
          <dgm:bulletEnabled val="1"/>
        </dgm:presLayoutVars>
      </dgm:prSet>
      <dgm:spPr/>
      <dgm:t>
        <a:bodyPr/>
        <a:lstStyle/>
        <a:p>
          <a:endParaRPr lang="en-GB"/>
        </a:p>
      </dgm:t>
    </dgm:pt>
    <dgm:pt modelId="{D771A99F-6466-47AF-834F-1E5BC99F4DA6}" type="pres">
      <dgm:prSet presAssocID="{AC5AD04D-AEA0-47FC-A927-94EB568A87D7}" presName="negativeSpace" presStyleCnt="0"/>
      <dgm:spPr/>
    </dgm:pt>
    <dgm:pt modelId="{18B0A642-4F13-4E76-A837-7BA85D75FAE9}" type="pres">
      <dgm:prSet presAssocID="{AC5AD04D-AEA0-47FC-A927-94EB568A87D7}" presName="childText" presStyleLbl="conFgAcc1" presStyleIdx="2" presStyleCnt="3">
        <dgm:presLayoutVars>
          <dgm:bulletEnabled val="1"/>
        </dgm:presLayoutVars>
      </dgm:prSet>
      <dgm:spPr/>
    </dgm:pt>
  </dgm:ptLst>
  <dgm:cxnLst>
    <dgm:cxn modelId="{E85F6028-58E4-4CFD-9FD0-C7FCA2288F07}" srcId="{DCEA0D60-9F64-4176-AFDC-CD13E9034F88}" destId="{AC5AD04D-AEA0-47FC-A927-94EB568A87D7}" srcOrd="2" destOrd="0" parTransId="{F9829287-CD4F-44AB-9F74-B83B93522264}" sibTransId="{37F9A33A-2444-4710-9AE0-5D43E803DADC}"/>
    <dgm:cxn modelId="{DA269532-03B1-49F6-83A9-C7912A312C9F}" type="presOf" srcId="{DCEA0D60-9F64-4176-AFDC-CD13E9034F88}" destId="{81119545-01C0-492E-8902-B9E4C41BC965}" srcOrd="0" destOrd="0" presId="urn:microsoft.com/office/officeart/2005/8/layout/list1"/>
    <dgm:cxn modelId="{60222546-254E-43A7-959E-85FD9B6B00CE}" type="presOf" srcId="{AC5AD04D-AEA0-47FC-A927-94EB568A87D7}" destId="{9DEC2E99-BD5F-4D55-8B84-2C7FDE40DE4B}" srcOrd="1" destOrd="0" presId="urn:microsoft.com/office/officeart/2005/8/layout/list1"/>
    <dgm:cxn modelId="{29AE174D-3C1B-45DE-864B-3F39F703ED00}" type="presOf" srcId="{D250802E-9CF8-49D7-8271-10E79264DF2D}" destId="{72E35F37-E58A-4152-823B-089457B41EBD}" srcOrd="0" destOrd="0" presId="urn:microsoft.com/office/officeart/2005/8/layout/list1"/>
    <dgm:cxn modelId="{729D6A25-ED7C-4352-B608-7243ECBCE60D}" type="presOf" srcId="{D250802E-9CF8-49D7-8271-10E79264DF2D}" destId="{56447C33-52F9-4AD6-A758-C88083E28398}" srcOrd="1" destOrd="0" presId="urn:microsoft.com/office/officeart/2005/8/layout/list1"/>
    <dgm:cxn modelId="{AF5E4FAD-F172-4BC0-8E5A-74D44174ADEF}" type="presOf" srcId="{F8E0D743-5703-4664-8CEA-AE9186406B22}" destId="{9F0B99B2-43D1-4C64-972F-99D6992AA1A1}" srcOrd="1" destOrd="0" presId="urn:microsoft.com/office/officeart/2005/8/layout/list1"/>
    <dgm:cxn modelId="{A7375A2A-E108-4306-9E7D-AB69B0BF67DD}" type="presOf" srcId="{AC5AD04D-AEA0-47FC-A927-94EB568A87D7}" destId="{7A941AAB-4305-425C-8A74-BF3CF01B6E88}" srcOrd="0" destOrd="0" presId="urn:microsoft.com/office/officeart/2005/8/layout/list1"/>
    <dgm:cxn modelId="{3491DBE0-A48E-4571-8790-0383BE02A3A5}" type="presOf" srcId="{F8E0D743-5703-4664-8CEA-AE9186406B22}" destId="{67ADBE82-E72D-4770-A69E-D35096A01843}" srcOrd="0" destOrd="0" presId="urn:microsoft.com/office/officeart/2005/8/layout/list1"/>
    <dgm:cxn modelId="{B79C2D98-E76C-4869-A223-3160ED1AF65E}" srcId="{DCEA0D60-9F64-4176-AFDC-CD13E9034F88}" destId="{F8E0D743-5703-4664-8CEA-AE9186406B22}" srcOrd="0" destOrd="0" parTransId="{2B537FE1-2EE4-4A71-9910-9CD734010431}" sibTransId="{DC5FCECF-5FE5-4F38-BB96-C380D6656D72}"/>
    <dgm:cxn modelId="{A064DE76-3E56-43BC-ACE7-FF7BD0E8C473}" srcId="{DCEA0D60-9F64-4176-AFDC-CD13E9034F88}" destId="{D250802E-9CF8-49D7-8271-10E79264DF2D}" srcOrd="1" destOrd="0" parTransId="{8DEBBD7A-0DEA-46F7-A6B3-3B1D80B602B4}" sibTransId="{49E69260-4B42-45A8-B207-8E44D96AECA5}"/>
    <dgm:cxn modelId="{256C3A4E-7C83-4CC7-99F7-6EE7721C8FFF}" type="presParOf" srcId="{81119545-01C0-492E-8902-B9E4C41BC965}" destId="{A1C44DAA-9306-4D31-9F6D-04B7C086AC9E}" srcOrd="0" destOrd="0" presId="urn:microsoft.com/office/officeart/2005/8/layout/list1"/>
    <dgm:cxn modelId="{40A6F470-F426-49B7-89DF-7715CF8AB379}" type="presParOf" srcId="{A1C44DAA-9306-4D31-9F6D-04B7C086AC9E}" destId="{67ADBE82-E72D-4770-A69E-D35096A01843}" srcOrd="0" destOrd="0" presId="urn:microsoft.com/office/officeart/2005/8/layout/list1"/>
    <dgm:cxn modelId="{A7986693-EBA3-49FB-8347-EABD0CB7FCC7}" type="presParOf" srcId="{A1C44DAA-9306-4D31-9F6D-04B7C086AC9E}" destId="{9F0B99B2-43D1-4C64-972F-99D6992AA1A1}" srcOrd="1" destOrd="0" presId="urn:microsoft.com/office/officeart/2005/8/layout/list1"/>
    <dgm:cxn modelId="{BC95E4FA-5FFD-49C5-BDD9-DDC3670BF7A8}" type="presParOf" srcId="{81119545-01C0-492E-8902-B9E4C41BC965}" destId="{9087CEA5-5374-43E7-AB4C-0157AED88152}" srcOrd="1" destOrd="0" presId="urn:microsoft.com/office/officeart/2005/8/layout/list1"/>
    <dgm:cxn modelId="{E52FCFC9-5222-47A7-8C8F-8DC4B5D124F4}" type="presParOf" srcId="{81119545-01C0-492E-8902-B9E4C41BC965}" destId="{093C709B-D76E-450B-A3F2-C6458A552CDC}" srcOrd="2" destOrd="0" presId="urn:microsoft.com/office/officeart/2005/8/layout/list1"/>
    <dgm:cxn modelId="{CB9AE887-CB45-448A-ACBB-41C202D4D723}" type="presParOf" srcId="{81119545-01C0-492E-8902-B9E4C41BC965}" destId="{BBB98BCD-72C6-4DCA-AEA2-69DB27F4035A}" srcOrd="3" destOrd="0" presId="urn:microsoft.com/office/officeart/2005/8/layout/list1"/>
    <dgm:cxn modelId="{931BC988-41D5-42F8-8813-6A9EA3C22AE1}" type="presParOf" srcId="{81119545-01C0-492E-8902-B9E4C41BC965}" destId="{35275239-3A8B-4B42-A664-D6CD7E2061F8}" srcOrd="4" destOrd="0" presId="urn:microsoft.com/office/officeart/2005/8/layout/list1"/>
    <dgm:cxn modelId="{8BE0DFB6-DE0F-4FE8-AFBA-6BBFFE45DBC0}" type="presParOf" srcId="{35275239-3A8B-4B42-A664-D6CD7E2061F8}" destId="{72E35F37-E58A-4152-823B-089457B41EBD}" srcOrd="0" destOrd="0" presId="urn:microsoft.com/office/officeart/2005/8/layout/list1"/>
    <dgm:cxn modelId="{A1EF584B-513D-4C9F-953A-27C07A3E4A0A}" type="presParOf" srcId="{35275239-3A8B-4B42-A664-D6CD7E2061F8}" destId="{56447C33-52F9-4AD6-A758-C88083E28398}" srcOrd="1" destOrd="0" presId="urn:microsoft.com/office/officeart/2005/8/layout/list1"/>
    <dgm:cxn modelId="{FA868384-49FD-4657-A457-DFFF7A360832}" type="presParOf" srcId="{81119545-01C0-492E-8902-B9E4C41BC965}" destId="{2F5ABB5A-97AE-48B6-9534-A8627CA28CF9}" srcOrd="5" destOrd="0" presId="urn:microsoft.com/office/officeart/2005/8/layout/list1"/>
    <dgm:cxn modelId="{871E82FE-5F3C-41E3-AAA2-091722EE4CF0}" type="presParOf" srcId="{81119545-01C0-492E-8902-B9E4C41BC965}" destId="{2D3AC72B-F9D6-48CD-9394-A0F88357D6B0}" srcOrd="6" destOrd="0" presId="urn:microsoft.com/office/officeart/2005/8/layout/list1"/>
    <dgm:cxn modelId="{38614560-16C7-49A3-9796-CA2F0726C067}" type="presParOf" srcId="{81119545-01C0-492E-8902-B9E4C41BC965}" destId="{2874F08E-D7BF-4E43-A24E-2AA7AF69BDC1}" srcOrd="7" destOrd="0" presId="urn:microsoft.com/office/officeart/2005/8/layout/list1"/>
    <dgm:cxn modelId="{4DD5DC7F-B13E-4C0C-A205-685B9479096C}" type="presParOf" srcId="{81119545-01C0-492E-8902-B9E4C41BC965}" destId="{C28ABB4C-E2A7-4F67-9F46-97C324504353}" srcOrd="8" destOrd="0" presId="urn:microsoft.com/office/officeart/2005/8/layout/list1"/>
    <dgm:cxn modelId="{BE9A1EE9-6A6E-431D-B672-B9BD1A8397FC}" type="presParOf" srcId="{C28ABB4C-E2A7-4F67-9F46-97C324504353}" destId="{7A941AAB-4305-425C-8A74-BF3CF01B6E88}" srcOrd="0" destOrd="0" presId="urn:microsoft.com/office/officeart/2005/8/layout/list1"/>
    <dgm:cxn modelId="{AE0773CB-891D-45C5-AB57-1FD026286055}" type="presParOf" srcId="{C28ABB4C-E2A7-4F67-9F46-97C324504353}" destId="{9DEC2E99-BD5F-4D55-8B84-2C7FDE40DE4B}" srcOrd="1" destOrd="0" presId="urn:microsoft.com/office/officeart/2005/8/layout/list1"/>
    <dgm:cxn modelId="{2B37A89A-4B8C-4B2F-BF10-A9105003CA63}" type="presParOf" srcId="{81119545-01C0-492E-8902-B9E4C41BC965}" destId="{D771A99F-6466-47AF-834F-1E5BC99F4DA6}" srcOrd="9" destOrd="0" presId="urn:microsoft.com/office/officeart/2005/8/layout/list1"/>
    <dgm:cxn modelId="{23A41ADE-4EF6-44D3-994E-B2399837AF46}" type="presParOf" srcId="{81119545-01C0-492E-8902-B9E4C41BC965}" destId="{18B0A642-4F13-4E76-A837-7BA85D75FAE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D9307F-FBFB-48B7-B2B1-CFBCEDF617A0}" type="doc">
      <dgm:prSet loTypeId="urn:microsoft.com/office/officeart/2009/3/layout/CircleRelationship" loCatId="relationship" qsTypeId="urn:microsoft.com/office/officeart/2005/8/quickstyle/3d1" qsCatId="3D" csTypeId="urn:microsoft.com/office/officeart/2005/8/colors/accent5_5" csCatId="accent5" phldr="1"/>
      <dgm:spPr/>
      <dgm:t>
        <a:bodyPr/>
        <a:lstStyle/>
        <a:p>
          <a:endParaRPr lang="en-GB"/>
        </a:p>
      </dgm:t>
    </dgm:pt>
    <dgm:pt modelId="{2EF4AEDA-DD24-4943-8982-C67EE5306CEF}">
      <dgm:prSet phldrT="[Text]" custT="1"/>
      <dgm:spPr/>
      <dgm:t>
        <a:bodyPr/>
        <a:lstStyle/>
        <a:p>
          <a:r>
            <a:rPr lang="en-GB" sz="1800" b="1" dirty="0" smtClean="0"/>
            <a:t>3rd Level: </a:t>
          </a:r>
        </a:p>
        <a:p>
          <a:r>
            <a:rPr lang="en-GB" sz="1800" b="1" dirty="0" smtClean="0"/>
            <a:t>Health and wellbeing / Modern Languages</a:t>
          </a:r>
        </a:p>
        <a:p>
          <a:r>
            <a:rPr lang="en-GB" sz="1800" b="1" dirty="0" smtClean="0"/>
            <a:t>St. Peter the Apostle HS</a:t>
          </a:r>
          <a:endParaRPr lang="en-GB" sz="1800" b="1" dirty="0"/>
        </a:p>
      </dgm:t>
    </dgm:pt>
    <dgm:pt modelId="{849913E7-79CE-466C-A8EA-61DFA25EACF5}" type="parTrans" cxnId="{6666C362-2408-4CF3-8716-EF17BDC2B9C0}">
      <dgm:prSet/>
      <dgm:spPr/>
      <dgm:t>
        <a:bodyPr/>
        <a:lstStyle/>
        <a:p>
          <a:endParaRPr lang="en-GB"/>
        </a:p>
      </dgm:t>
    </dgm:pt>
    <dgm:pt modelId="{577BD79D-A651-4B08-8FBC-F9E57D855C4E}" type="sibTrans" cxnId="{6666C362-2408-4CF3-8716-EF17BDC2B9C0}">
      <dgm:prSet/>
      <dgm:spPr/>
      <dgm:t>
        <a:bodyPr/>
        <a:lstStyle/>
        <a:p>
          <a:endParaRPr lang="en-GB"/>
        </a:p>
      </dgm:t>
    </dgm:pt>
    <dgm:pt modelId="{F674FF59-9830-45C6-9B9D-E14BE52964DF}">
      <dgm:prSet phldrT="[Text]"/>
      <dgm:spPr/>
      <dgm:t>
        <a:bodyPr/>
        <a:lstStyle/>
        <a:p>
          <a:endParaRPr lang="en-GB" dirty="0"/>
        </a:p>
      </dgm:t>
    </dgm:pt>
    <dgm:pt modelId="{62A51821-4FC6-4643-8FDA-B53F2FD09B58}" type="parTrans" cxnId="{BBB170D7-CFFF-4FAC-A130-981A5DE93645}">
      <dgm:prSet/>
      <dgm:spPr/>
      <dgm:t>
        <a:bodyPr/>
        <a:lstStyle/>
        <a:p>
          <a:endParaRPr lang="en-GB"/>
        </a:p>
      </dgm:t>
    </dgm:pt>
    <dgm:pt modelId="{42205268-52CF-4541-BF70-0E2F08E46CCF}" type="sibTrans" cxnId="{BBB170D7-CFFF-4FAC-A130-981A5DE93645}">
      <dgm:prSet/>
      <dgm:spPr/>
      <dgm:t>
        <a:bodyPr/>
        <a:lstStyle/>
        <a:p>
          <a:endParaRPr lang="en-GB"/>
        </a:p>
      </dgm:t>
    </dgm:pt>
    <dgm:pt modelId="{CC8A2235-589F-4979-A787-C402D483A8F8}">
      <dgm:prSet phldrT="[Text]" custT="1"/>
      <dgm:spPr/>
      <dgm:t>
        <a:bodyPr/>
        <a:lstStyle/>
        <a:p>
          <a:r>
            <a:rPr lang="en-GB" sz="2100" b="1" dirty="0" smtClean="0"/>
            <a:t>2nd Level:</a:t>
          </a:r>
        </a:p>
        <a:p>
          <a:r>
            <a:rPr lang="en-GB" sz="2100" b="1" dirty="0" smtClean="0"/>
            <a:t> </a:t>
          </a:r>
          <a:r>
            <a:rPr lang="en-GB" sz="1800" b="1" dirty="0" smtClean="0"/>
            <a:t>Literacy</a:t>
          </a:r>
          <a:r>
            <a:rPr lang="en-GB" sz="2100" b="1" dirty="0" smtClean="0"/>
            <a:t> / </a:t>
          </a:r>
          <a:r>
            <a:rPr lang="en-GB" sz="1800" b="1" dirty="0" smtClean="0"/>
            <a:t>Modern Languages</a:t>
          </a:r>
        </a:p>
        <a:p>
          <a:r>
            <a:rPr lang="en-GB" sz="1800" b="1" dirty="0" smtClean="0"/>
            <a:t>Port of </a:t>
          </a:r>
          <a:r>
            <a:rPr lang="en-GB" sz="1800" b="1" dirty="0" err="1" smtClean="0"/>
            <a:t>Menteith</a:t>
          </a:r>
          <a:r>
            <a:rPr lang="en-GB" sz="1800" b="1" dirty="0" smtClean="0"/>
            <a:t> PS</a:t>
          </a:r>
          <a:endParaRPr lang="en-GB" sz="1800" b="1" dirty="0"/>
        </a:p>
      </dgm:t>
    </dgm:pt>
    <dgm:pt modelId="{113DD591-D276-4602-A864-11ACAF89F39C}" type="parTrans" cxnId="{7AD2753E-A478-44F7-BDBE-19E928D03C76}">
      <dgm:prSet/>
      <dgm:spPr/>
      <dgm:t>
        <a:bodyPr/>
        <a:lstStyle/>
        <a:p>
          <a:endParaRPr lang="en-GB"/>
        </a:p>
      </dgm:t>
    </dgm:pt>
    <dgm:pt modelId="{23FE5FEB-A7CD-4314-AD60-422C2688D864}" type="sibTrans" cxnId="{7AD2753E-A478-44F7-BDBE-19E928D03C76}">
      <dgm:prSet/>
      <dgm:spPr/>
      <dgm:t>
        <a:bodyPr/>
        <a:lstStyle/>
        <a:p>
          <a:endParaRPr lang="en-GB"/>
        </a:p>
      </dgm:t>
    </dgm:pt>
    <dgm:pt modelId="{96F92403-70C6-4966-81DA-184694C779A1}">
      <dgm:prSet phldrT="[Text]" custLinFactNeighborX="17566" custLinFactNeighborY="29836"/>
      <dgm:spPr/>
      <dgm:t>
        <a:bodyPr/>
        <a:lstStyle/>
        <a:p>
          <a:endParaRPr lang="en-GB"/>
        </a:p>
      </dgm:t>
    </dgm:pt>
    <dgm:pt modelId="{2DCA5C8E-20C5-4C3F-9700-577B506C737E}" type="parTrans" cxnId="{178E4E7A-AD1C-41B9-A45A-2D1DFBCCBA7A}">
      <dgm:prSet/>
      <dgm:spPr/>
      <dgm:t>
        <a:bodyPr/>
        <a:lstStyle/>
        <a:p>
          <a:endParaRPr lang="en-GB"/>
        </a:p>
      </dgm:t>
    </dgm:pt>
    <dgm:pt modelId="{00BB1A28-FF54-4BCA-9C43-4A1A5407D9F4}" type="sibTrans" cxnId="{178E4E7A-AD1C-41B9-A45A-2D1DFBCCBA7A}">
      <dgm:prSet/>
      <dgm:spPr/>
      <dgm:t>
        <a:bodyPr/>
        <a:lstStyle/>
        <a:p>
          <a:endParaRPr lang="en-GB"/>
        </a:p>
      </dgm:t>
    </dgm:pt>
    <dgm:pt modelId="{2A83321F-2162-4EA6-BDB2-5BB2303CA997}" type="pres">
      <dgm:prSet presAssocID="{59D9307F-FBFB-48B7-B2B1-CFBCEDF617A0}" presName="Name0" presStyleCnt="0">
        <dgm:presLayoutVars>
          <dgm:chMax val="1"/>
          <dgm:chPref val="1"/>
        </dgm:presLayoutVars>
      </dgm:prSet>
      <dgm:spPr/>
      <dgm:t>
        <a:bodyPr/>
        <a:lstStyle/>
        <a:p>
          <a:endParaRPr lang="en-GB"/>
        </a:p>
      </dgm:t>
    </dgm:pt>
    <dgm:pt modelId="{D4367361-C9B9-4635-8B2B-2151C6A3BA3A}" type="pres">
      <dgm:prSet presAssocID="{2EF4AEDA-DD24-4943-8982-C67EE5306CEF}" presName="Parent" presStyleLbl="node0" presStyleIdx="0" presStyleCnt="1" custScaleY="44973" custLinFactNeighborX="21408" custLinFactNeighborY="28145">
        <dgm:presLayoutVars>
          <dgm:chMax val="5"/>
          <dgm:chPref val="5"/>
        </dgm:presLayoutVars>
      </dgm:prSet>
      <dgm:spPr/>
      <dgm:t>
        <a:bodyPr/>
        <a:lstStyle/>
        <a:p>
          <a:endParaRPr lang="en-GB"/>
        </a:p>
      </dgm:t>
    </dgm:pt>
    <dgm:pt modelId="{F7EFBB4F-9F26-43A2-A31D-BE467B77483C}" type="pres">
      <dgm:prSet presAssocID="{2EF4AEDA-DD24-4943-8982-C67EE5306CEF}" presName="Accent1" presStyleLbl="node1" presStyleIdx="0" presStyleCnt="13" custLinFactX="370337" custLinFactY="400000" custLinFactNeighborX="400000" custLinFactNeighborY="408822"/>
      <dgm:spPr/>
    </dgm:pt>
    <dgm:pt modelId="{763E2F9B-C7A9-4A87-9533-2171683C1F35}" type="pres">
      <dgm:prSet presAssocID="{2EF4AEDA-DD24-4943-8982-C67EE5306CEF}" presName="Accent2" presStyleLbl="node1" presStyleIdx="1" presStyleCnt="13"/>
      <dgm:spPr/>
    </dgm:pt>
    <dgm:pt modelId="{FE1C9B48-E064-4CDB-9399-62A7F5BC42D1}" type="pres">
      <dgm:prSet presAssocID="{2EF4AEDA-DD24-4943-8982-C67EE5306CEF}" presName="Accent3" presStyleLbl="node1" presStyleIdx="2" presStyleCnt="13"/>
      <dgm:spPr/>
    </dgm:pt>
    <dgm:pt modelId="{89A2C43C-9238-4BE9-8DEA-579413DED1EB}" type="pres">
      <dgm:prSet presAssocID="{2EF4AEDA-DD24-4943-8982-C67EE5306CEF}" presName="Accent4" presStyleLbl="node1" presStyleIdx="3" presStyleCnt="13"/>
      <dgm:spPr/>
    </dgm:pt>
    <dgm:pt modelId="{F91F98E4-AADA-4AFB-86A8-A0BF7B0C6162}" type="pres">
      <dgm:prSet presAssocID="{2EF4AEDA-DD24-4943-8982-C67EE5306CEF}" presName="Accent5" presStyleLbl="node1" presStyleIdx="4" presStyleCnt="13"/>
      <dgm:spPr/>
    </dgm:pt>
    <dgm:pt modelId="{4DCBC5C9-0155-4852-BE04-997D6B3F454A}" type="pres">
      <dgm:prSet presAssocID="{2EF4AEDA-DD24-4943-8982-C67EE5306CEF}" presName="Accent6" presStyleLbl="node1" presStyleIdx="5" presStyleCnt="13"/>
      <dgm:spPr/>
    </dgm:pt>
    <dgm:pt modelId="{E6D77257-D214-459A-8056-9B41FFA90DEF}" type="pres">
      <dgm:prSet presAssocID="{F674FF59-9830-45C6-9B9D-E14BE52964DF}" presName="Child1" presStyleLbl="node1" presStyleIdx="6" presStyleCnt="13" custScaleX="233621" custLinFactNeighborX="47508" custLinFactNeighborY="-2954">
        <dgm:presLayoutVars>
          <dgm:chMax val="0"/>
          <dgm:chPref val="0"/>
        </dgm:presLayoutVars>
      </dgm:prSet>
      <dgm:spPr/>
      <dgm:t>
        <a:bodyPr/>
        <a:lstStyle/>
        <a:p>
          <a:endParaRPr lang="en-GB"/>
        </a:p>
      </dgm:t>
    </dgm:pt>
    <dgm:pt modelId="{34A7D951-9ACF-408E-94F9-9B8FC6DC4A82}" type="pres">
      <dgm:prSet presAssocID="{F674FF59-9830-45C6-9B9D-E14BE52964DF}" presName="Accent7" presStyleCnt="0"/>
      <dgm:spPr/>
    </dgm:pt>
    <dgm:pt modelId="{8954C6F6-25F6-440B-B2DB-A69147C69089}" type="pres">
      <dgm:prSet presAssocID="{F674FF59-9830-45C6-9B9D-E14BE52964DF}" presName="AccentHold1" presStyleLbl="node1" presStyleIdx="7" presStyleCnt="13"/>
      <dgm:spPr/>
    </dgm:pt>
    <dgm:pt modelId="{624C8410-F7D0-4F13-8869-01F1565A6C7D}" type="pres">
      <dgm:prSet presAssocID="{F674FF59-9830-45C6-9B9D-E14BE52964DF}" presName="Accent8" presStyleCnt="0"/>
      <dgm:spPr/>
    </dgm:pt>
    <dgm:pt modelId="{85DAFC5D-7393-48C7-844D-D5B1CB9CA830}" type="pres">
      <dgm:prSet presAssocID="{F674FF59-9830-45C6-9B9D-E14BE52964DF}" presName="AccentHold2" presStyleLbl="node1" presStyleIdx="8" presStyleCnt="13"/>
      <dgm:spPr/>
    </dgm:pt>
    <dgm:pt modelId="{FB6C03B6-701C-4297-8638-FBB1942235DD}" type="pres">
      <dgm:prSet presAssocID="{CC8A2235-589F-4979-A787-C402D483A8F8}" presName="Child2" presStyleLbl="node1" presStyleIdx="9" presStyleCnt="13" custScaleX="240393" custLinFactNeighborX="-20125" custLinFactNeighborY="38982">
        <dgm:presLayoutVars>
          <dgm:chMax val="0"/>
          <dgm:chPref val="0"/>
        </dgm:presLayoutVars>
      </dgm:prSet>
      <dgm:spPr/>
      <dgm:t>
        <a:bodyPr/>
        <a:lstStyle/>
        <a:p>
          <a:endParaRPr lang="en-GB"/>
        </a:p>
      </dgm:t>
    </dgm:pt>
    <dgm:pt modelId="{B3EA4F45-F0AC-4168-8738-194D4529D5AA}" type="pres">
      <dgm:prSet presAssocID="{CC8A2235-589F-4979-A787-C402D483A8F8}" presName="Accent9" presStyleCnt="0"/>
      <dgm:spPr/>
    </dgm:pt>
    <dgm:pt modelId="{FF441EBF-5686-46B2-993B-6BB6B5E06EF7}" type="pres">
      <dgm:prSet presAssocID="{CC8A2235-589F-4979-A787-C402D483A8F8}" presName="AccentHold1" presStyleLbl="node1" presStyleIdx="10" presStyleCnt="13" custLinFactX="-33705" custLinFactY="-59991" custLinFactNeighborX="-100000" custLinFactNeighborY="-100000"/>
      <dgm:spPr/>
    </dgm:pt>
    <dgm:pt modelId="{284E9D57-CCA5-4C1B-96A9-E58971C61FE7}" type="pres">
      <dgm:prSet presAssocID="{CC8A2235-589F-4979-A787-C402D483A8F8}" presName="Accent10" presStyleCnt="0"/>
      <dgm:spPr/>
    </dgm:pt>
    <dgm:pt modelId="{A6ED0A9D-22E2-40EB-A408-4303B45B5A3A}" type="pres">
      <dgm:prSet presAssocID="{CC8A2235-589F-4979-A787-C402D483A8F8}" presName="AccentHold2" presStyleLbl="node1" presStyleIdx="11" presStyleCnt="13"/>
      <dgm:spPr/>
    </dgm:pt>
    <dgm:pt modelId="{51E64A91-B175-464D-9887-29B052DE68EA}" type="pres">
      <dgm:prSet presAssocID="{CC8A2235-589F-4979-A787-C402D483A8F8}" presName="Accent11" presStyleCnt="0"/>
      <dgm:spPr/>
    </dgm:pt>
    <dgm:pt modelId="{5235F4C4-40FE-43C7-BE89-BE2D01D6F963}" type="pres">
      <dgm:prSet presAssocID="{CC8A2235-589F-4979-A787-C402D483A8F8}" presName="AccentHold3" presStyleLbl="node1" presStyleIdx="12" presStyleCnt="13" custLinFactY="90389" custLinFactNeighborX="-17881" custLinFactNeighborY="100000"/>
      <dgm:spPr/>
    </dgm:pt>
  </dgm:ptLst>
  <dgm:cxnLst>
    <dgm:cxn modelId="{672A7CF7-4867-4D11-B29C-5CA5D6863B4A}" type="presOf" srcId="{CC8A2235-589F-4979-A787-C402D483A8F8}" destId="{FB6C03B6-701C-4297-8638-FBB1942235DD}" srcOrd="0" destOrd="0" presId="urn:microsoft.com/office/officeart/2009/3/layout/CircleRelationship"/>
    <dgm:cxn modelId="{7AD2753E-A478-44F7-BDBE-19E928D03C76}" srcId="{2EF4AEDA-DD24-4943-8982-C67EE5306CEF}" destId="{CC8A2235-589F-4979-A787-C402D483A8F8}" srcOrd="1" destOrd="0" parTransId="{113DD591-D276-4602-A864-11ACAF89F39C}" sibTransId="{23FE5FEB-A7CD-4314-AD60-422C2688D864}"/>
    <dgm:cxn modelId="{B057C9DD-82DB-4F4A-9114-CF3DE6486CD7}" type="presOf" srcId="{2EF4AEDA-DD24-4943-8982-C67EE5306CEF}" destId="{D4367361-C9B9-4635-8B2B-2151C6A3BA3A}" srcOrd="0" destOrd="0" presId="urn:microsoft.com/office/officeart/2009/3/layout/CircleRelationship"/>
    <dgm:cxn modelId="{4FBD7212-A7F1-4F13-A4C7-3593C3069DBA}" type="presOf" srcId="{59D9307F-FBFB-48B7-B2B1-CFBCEDF617A0}" destId="{2A83321F-2162-4EA6-BDB2-5BB2303CA997}" srcOrd="0" destOrd="0" presId="urn:microsoft.com/office/officeart/2009/3/layout/CircleRelationship"/>
    <dgm:cxn modelId="{9A7E7BCF-16B3-47F1-82BC-B19A056C138A}" type="presOf" srcId="{F674FF59-9830-45C6-9B9D-E14BE52964DF}" destId="{E6D77257-D214-459A-8056-9B41FFA90DEF}" srcOrd="0" destOrd="0" presId="urn:microsoft.com/office/officeart/2009/3/layout/CircleRelationship"/>
    <dgm:cxn modelId="{BBB170D7-CFFF-4FAC-A130-981A5DE93645}" srcId="{2EF4AEDA-DD24-4943-8982-C67EE5306CEF}" destId="{F674FF59-9830-45C6-9B9D-E14BE52964DF}" srcOrd="0" destOrd="0" parTransId="{62A51821-4FC6-4643-8FDA-B53F2FD09B58}" sibTransId="{42205268-52CF-4541-BF70-0E2F08E46CCF}"/>
    <dgm:cxn modelId="{6666C362-2408-4CF3-8716-EF17BDC2B9C0}" srcId="{59D9307F-FBFB-48B7-B2B1-CFBCEDF617A0}" destId="{2EF4AEDA-DD24-4943-8982-C67EE5306CEF}" srcOrd="0" destOrd="0" parTransId="{849913E7-79CE-466C-A8EA-61DFA25EACF5}" sibTransId="{577BD79D-A651-4B08-8FBC-F9E57D855C4E}"/>
    <dgm:cxn modelId="{178E4E7A-AD1C-41B9-A45A-2D1DFBCCBA7A}" srcId="{59D9307F-FBFB-48B7-B2B1-CFBCEDF617A0}" destId="{96F92403-70C6-4966-81DA-184694C779A1}" srcOrd="1" destOrd="0" parTransId="{2DCA5C8E-20C5-4C3F-9700-577B506C737E}" sibTransId="{00BB1A28-FF54-4BCA-9C43-4A1A5407D9F4}"/>
    <dgm:cxn modelId="{B2760091-F266-4F75-948E-D8AA9C81ED3A}" type="presParOf" srcId="{2A83321F-2162-4EA6-BDB2-5BB2303CA997}" destId="{D4367361-C9B9-4635-8B2B-2151C6A3BA3A}" srcOrd="0" destOrd="0" presId="urn:microsoft.com/office/officeart/2009/3/layout/CircleRelationship"/>
    <dgm:cxn modelId="{446A3F02-8D3F-4700-A905-4138E804AC23}" type="presParOf" srcId="{2A83321F-2162-4EA6-BDB2-5BB2303CA997}" destId="{F7EFBB4F-9F26-43A2-A31D-BE467B77483C}" srcOrd="1" destOrd="0" presId="urn:microsoft.com/office/officeart/2009/3/layout/CircleRelationship"/>
    <dgm:cxn modelId="{180C9E69-A8F4-4CCF-AB6E-96718D0AF242}" type="presParOf" srcId="{2A83321F-2162-4EA6-BDB2-5BB2303CA997}" destId="{763E2F9B-C7A9-4A87-9533-2171683C1F35}" srcOrd="2" destOrd="0" presId="urn:microsoft.com/office/officeart/2009/3/layout/CircleRelationship"/>
    <dgm:cxn modelId="{B7C8B2F5-2261-4620-8415-6C9C0102ECF1}" type="presParOf" srcId="{2A83321F-2162-4EA6-BDB2-5BB2303CA997}" destId="{FE1C9B48-E064-4CDB-9399-62A7F5BC42D1}" srcOrd="3" destOrd="0" presId="urn:microsoft.com/office/officeart/2009/3/layout/CircleRelationship"/>
    <dgm:cxn modelId="{EE7AF2FA-ABDC-4185-B44B-93E40C5ED6AD}" type="presParOf" srcId="{2A83321F-2162-4EA6-BDB2-5BB2303CA997}" destId="{89A2C43C-9238-4BE9-8DEA-579413DED1EB}" srcOrd="4" destOrd="0" presId="urn:microsoft.com/office/officeart/2009/3/layout/CircleRelationship"/>
    <dgm:cxn modelId="{C66D633A-C9A3-4763-9F1E-C33F4F626DA9}" type="presParOf" srcId="{2A83321F-2162-4EA6-BDB2-5BB2303CA997}" destId="{F91F98E4-AADA-4AFB-86A8-A0BF7B0C6162}" srcOrd="5" destOrd="0" presId="urn:microsoft.com/office/officeart/2009/3/layout/CircleRelationship"/>
    <dgm:cxn modelId="{BDABD724-FC98-42D0-A580-1643EF0610CB}" type="presParOf" srcId="{2A83321F-2162-4EA6-BDB2-5BB2303CA997}" destId="{4DCBC5C9-0155-4852-BE04-997D6B3F454A}" srcOrd="6" destOrd="0" presId="urn:microsoft.com/office/officeart/2009/3/layout/CircleRelationship"/>
    <dgm:cxn modelId="{6D5DE7DC-C571-4940-9FAB-3B2544A0E315}" type="presParOf" srcId="{2A83321F-2162-4EA6-BDB2-5BB2303CA997}" destId="{E6D77257-D214-459A-8056-9B41FFA90DEF}" srcOrd="7" destOrd="0" presId="urn:microsoft.com/office/officeart/2009/3/layout/CircleRelationship"/>
    <dgm:cxn modelId="{80E84FD8-2854-48CB-8184-C15C71751BFF}" type="presParOf" srcId="{2A83321F-2162-4EA6-BDB2-5BB2303CA997}" destId="{34A7D951-9ACF-408E-94F9-9B8FC6DC4A82}" srcOrd="8" destOrd="0" presId="urn:microsoft.com/office/officeart/2009/3/layout/CircleRelationship"/>
    <dgm:cxn modelId="{A7ACA4A0-9533-4D19-8830-066E4E029E79}" type="presParOf" srcId="{34A7D951-9ACF-408E-94F9-9B8FC6DC4A82}" destId="{8954C6F6-25F6-440B-B2DB-A69147C69089}" srcOrd="0" destOrd="0" presId="urn:microsoft.com/office/officeart/2009/3/layout/CircleRelationship"/>
    <dgm:cxn modelId="{BDEF3B9B-002F-4F43-932D-F9BC976A46A8}" type="presParOf" srcId="{2A83321F-2162-4EA6-BDB2-5BB2303CA997}" destId="{624C8410-F7D0-4F13-8869-01F1565A6C7D}" srcOrd="9" destOrd="0" presId="urn:microsoft.com/office/officeart/2009/3/layout/CircleRelationship"/>
    <dgm:cxn modelId="{ED90B22D-62AE-4CA1-B359-82E08A8D2CE6}" type="presParOf" srcId="{624C8410-F7D0-4F13-8869-01F1565A6C7D}" destId="{85DAFC5D-7393-48C7-844D-D5B1CB9CA830}" srcOrd="0" destOrd="0" presId="urn:microsoft.com/office/officeart/2009/3/layout/CircleRelationship"/>
    <dgm:cxn modelId="{F2E65C43-464B-4C78-A1F6-F784FED55BF8}" type="presParOf" srcId="{2A83321F-2162-4EA6-BDB2-5BB2303CA997}" destId="{FB6C03B6-701C-4297-8638-FBB1942235DD}" srcOrd="10" destOrd="0" presId="urn:microsoft.com/office/officeart/2009/3/layout/CircleRelationship"/>
    <dgm:cxn modelId="{6FA67076-48A1-47F2-A626-B9763699010F}" type="presParOf" srcId="{2A83321F-2162-4EA6-BDB2-5BB2303CA997}" destId="{B3EA4F45-F0AC-4168-8738-194D4529D5AA}" srcOrd="11" destOrd="0" presId="urn:microsoft.com/office/officeart/2009/3/layout/CircleRelationship"/>
    <dgm:cxn modelId="{C278DFAF-9B9C-4CC6-8004-822A5CC34824}" type="presParOf" srcId="{B3EA4F45-F0AC-4168-8738-194D4529D5AA}" destId="{FF441EBF-5686-46B2-993B-6BB6B5E06EF7}" srcOrd="0" destOrd="0" presId="urn:microsoft.com/office/officeart/2009/3/layout/CircleRelationship"/>
    <dgm:cxn modelId="{38EEB2E7-F2F5-4A53-BFFB-C2C07CC0A6B5}" type="presParOf" srcId="{2A83321F-2162-4EA6-BDB2-5BB2303CA997}" destId="{284E9D57-CCA5-4C1B-96A9-E58971C61FE7}" srcOrd="12" destOrd="0" presId="urn:microsoft.com/office/officeart/2009/3/layout/CircleRelationship"/>
    <dgm:cxn modelId="{62909933-509C-4935-B12A-E2928681BCDB}" type="presParOf" srcId="{284E9D57-CCA5-4C1B-96A9-E58971C61FE7}" destId="{A6ED0A9D-22E2-40EB-A408-4303B45B5A3A}" srcOrd="0" destOrd="0" presId="urn:microsoft.com/office/officeart/2009/3/layout/CircleRelationship"/>
    <dgm:cxn modelId="{2AE11E37-8200-4D45-81BB-412E3353A624}" type="presParOf" srcId="{2A83321F-2162-4EA6-BDB2-5BB2303CA997}" destId="{51E64A91-B175-464D-9887-29B052DE68EA}" srcOrd="13" destOrd="0" presId="urn:microsoft.com/office/officeart/2009/3/layout/CircleRelationship"/>
    <dgm:cxn modelId="{B0E833C6-B504-43C4-B441-C2AC94F494E2}" type="presParOf" srcId="{51E64A91-B175-464D-9887-29B052DE68EA}" destId="{5235F4C4-40FE-43C7-BE89-BE2D01D6F963}"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D9307F-FBFB-48B7-B2B1-CFBCEDF617A0}" type="doc">
      <dgm:prSet loTypeId="urn:microsoft.com/office/officeart/2009/3/layout/CircleRelationship" loCatId="relationship" qsTypeId="urn:microsoft.com/office/officeart/2005/8/quickstyle/3d1" qsCatId="3D" csTypeId="urn:microsoft.com/office/officeart/2005/8/colors/accent5_5" csCatId="accent5" phldr="1"/>
      <dgm:spPr/>
      <dgm:t>
        <a:bodyPr/>
        <a:lstStyle/>
        <a:p>
          <a:endParaRPr lang="en-GB"/>
        </a:p>
      </dgm:t>
    </dgm:pt>
    <dgm:pt modelId="{2EF4AEDA-DD24-4943-8982-C67EE5306CEF}">
      <dgm:prSet phldrT="[Text]" custT="1"/>
      <dgm:spPr/>
      <dgm:t>
        <a:bodyPr/>
        <a:lstStyle/>
        <a:p>
          <a:r>
            <a:rPr lang="en-GB" sz="2400" dirty="0" smtClean="0"/>
            <a:t>MODERN LANGUAGES:</a:t>
          </a:r>
        </a:p>
        <a:p>
          <a:r>
            <a:rPr lang="en-GB" sz="2400" b="1" dirty="0" smtClean="0"/>
            <a:t>2</a:t>
          </a:r>
          <a:r>
            <a:rPr lang="en-GB" sz="2400" b="1" baseline="30000" dirty="0" smtClean="0"/>
            <a:t>nd</a:t>
          </a:r>
          <a:r>
            <a:rPr lang="en-GB" sz="2400" b="1" dirty="0" smtClean="0"/>
            <a:t> Level: French</a:t>
          </a:r>
        </a:p>
        <a:p>
          <a:r>
            <a:rPr lang="en-GB" sz="2400" dirty="0" err="1" smtClean="0"/>
            <a:t>Gavinburn</a:t>
          </a:r>
          <a:r>
            <a:rPr lang="en-GB" sz="2400" dirty="0" smtClean="0"/>
            <a:t> PS</a:t>
          </a:r>
        </a:p>
        <a:p>
          <a:r>
            <a:rPr lang="en-GB" sz="2400" dirty="0" smtClean="0"/>
            <a:t>Mid Calder PS</a:t>
          </a:r>
        </a:p>
      </dgm:t>
    </dgm:pt>
    <dgm:pt modelId="{849913E7-79CE-466C-A8EA-61DFA25EACF5}" type="parTrans" cxnId="{6666C362-2408-4CF3-8716-EF17BDC2B9C0}">
      <dgm:prSet/>
      <dgm:spPr/>
      <dgm:t>
        <a:bodyPr/>
        <a:lstStyle/>
        <a:p>
          <a:endParaRPr lang="en-GB"/>
        </a:p>
      </dgm:t>
    </dgm:pt>
    <dgm:pt modelId="{577BD79D-A651-4B08-8FBC-F9E57D855C4E}" type="sibTrans" cxnId="{6666C362-2408-4CF3-8716-EF17BDC2B9C0}">
      <dgm:prSet/>
      <dgm:spPr/>
      <dgm:t>
        <a:bodyPr/>
        <a:lstStyle/>
        <a:p>
          <a:endParaRPr lang="en-GB"/>
        </a:p>
      </dgm:t>
    </dgm:pt>
    <dgm:pt modelId="{CC8A2235-589F-4979-A787-C402D483A8F8}">
      <dgm:prSet phldrT="[Text]"/>
      <dgm:spPr/>
      <dgm:t>
        <a:bodyPr/>
        <a:lstStyle/>
        <a:p>
          <a:endParaRPr lang="en-GB" dirty="0"/>
        </a:p>
      </dgm:t>
    </dgm:pt>
    <dgm:pt modelId="{113DD591-D276-4602-A864-11ACAF89F39C}" type="parTrans" cxnId="{7AD2753E-A478-44F7-BDBE-19E928D03C76}">
      <dgm:prSet/>
      <dgm:spPr/>
      <dgm:t>
        <a:bodyPr/>
        <a:lstStyle/>
        <a:p>
          <a:endParaRPr lang="en-GB"/>
        </a:p>
      </dgm:t>
    </dgm:pt>
    <dgm:pt modelId="{23FE5FEB-A7CD-4314-AD60-422C2688D864}" type="sibTrans" cxnId="{7AD2753E-A478-44F7-BDBE-19E928D03C76}">
      <dgm:prSet/>
      <dgm:spPr/>
      <dgm:t>
        <a:bodyPr/>
        <a:lstStyle/>
        <a:p>
          <a:endParaRPr lang="en-GB"/>
        </a:p>
      </dgm:t>
    </dgm:pt>
    <dgm:pt modelId="{2A83321F-2162-4EA6-BDB2-5BB2303CA997}" type="pres">
      <dgm:prSet presAssocID="{59D9307F-FBFB-48B7-B2B1-CFBCEDF617A0}" presName="Name0" presStyleCnt="0">
        <dgm:presLayoutVars>
          <dgm:chMax val="1"/>
          <dgm:chPref val="1"/>
        </dgm:presLayoutVars>
      </dgm:prSet>
      <dgm:spPr/>
      <dgm:t>
        <a:bodyPr/>
        <a:lstStyle/>
        <a:p>
          <a:endParaRPr lang="en-GB"/>
        </a:p>
      </dgm:t>
    </dgm:pt>
    <dgm:pt modelId="{D4367361-C9B9-4635-8B2B-2151C6A3BA3A}" type="pres">
      <dgm:prSet presAssocID="{2EF4AEDA-DD24-4943-8982-C67EE5306CEF}" presName="Parent" presStyleLbl="node0" presStyleIdx="0" presStyleCnt="1" custScaleX="131919" custScaleY="70464" custLinFactNeighborX="-16977" custLinFactNeighborY="10547">
        <dgm:presLayoutVars>
          <dgm:chMax val="5"/>
          <dgm:chPref val="5"/>
        </dgm:presLayoutVars>
      </dgm:prSet>
      <dgm:spPr/>
      <dgm:t>
        <a:bodyPr/>
        <a:lstStyle/>
        <a:p>
          <a:endParaRPr lang="en-GB"/>
        </a:p>
      </dgm:t>
    </dgm:pt>
    <dgm:pt modelId="{F7EFBB4F-9F26-43A2-A31D-BE467B77483C}" type="pres">
      <dgm:prSet presAssocID="{2EF4AEDA-DD24-4943-8982-C67EE5306CEF}" presName="Accent1" presStyleLbl="node1" presStyleIdx="0" presStyleCnt="9" custScaleX="714478" custScaleY="285451" custLinFactX="200000" custLinFactY="100000" custLinFactNeighborX="202881" custLinFactNeighborY="111012"/>
      <dgm:spPr/>
    </dgm:pt>
    <dgm:pt modelId="{763E2F9B-C7A9-4A87-9533-2171683C1F35}" type="pres">
      <dgm:prSet presAssocID="{2EF4AEDA-DD24-4943-8982-C67EE5306CEF}" presName="Accent2" presStyleLbl="node1" presStyleIdx="1" presStyleCnt="9"/>
      <dgm:spPr/>
    </dgm:pt>
    <dgm:pt modelId="{FE1C9B48-E064-4CDB-9399-62A7F5BC42D1}" type="pres">
      <dgm:prSet presAssocID="{2EF4AEDA-DD24-4943-8982-C67EE5306CEF}" presName="Accent3" presStyleLbl="node1" presStyleIdx="2" presStyleCnt="9"/>
      <dgm:spPr/>
    </dgm:pt>
    <dgm:pt modelId="{89A2C43C-9238-4BE9-8DEA-579413DED1EB}" type="pres">
      <dgm:prSet presAssocID="{2EF4AEDA-DD24-4943-8982-C67EE5306CEF}" presName="Accent4" presStyleLbl="node1" presStyleIdx="3" presStyleCnt="9"/>
      <dgm:spPr/>
    </dgm:pt>
    <dgm:pt modelId="{F91F98E4-AADA-4AFB-86A8-A0BF7B0C6162}" type="pres">
      <dgm:prSet presAssocID="{2EF4AEDA-DD24-4943-8982-C67EE5306CEF}" presName="Accent5" presStyleLbl="node1" presStyleIdx="4" presStyleCnt="9" custLinFactX="300000" custLinFactY="400000" custLinFactNeighborX="323334" custLinFactNeighborY="473737"/>
      <dgm:spPr/>
    </dgm:pt>
    <dgm:pt modelId="{4DCBC5C9-0155-4852-BE04-997D6B3F454A}" type="pres">
      <dgm:prSet presAssocID="{2EF4AEDA-DD24-4943-8982-C67EE5306CEF}" presName="Accent6" presStyleLbl="node1" presStyleIdx="5" presStyleCnt="9"/>
      <dgm:spPr/>
    </dgm:pt>
    <dgm:pt modelId="{E8BD87F4-029B-4CD2-A496-61DAB60E385D}" type="pres">
      <dgm:prSet presAssocID="{CC8A2235-589F-4979-A787-C402D483A8F8}" presName="Child1" presStyleLbl="node1" presStyleIdx="6" presStyleCnt="9" custScaleX="200628" custScaleY="65312" custLinFactNeighborX="-54114" custLinFactNeighborY="-34817">
        <dgm:presLayoutVars>
          <dgm:chMax val="0"/>
          <dgm:chPref val="0"/>
        </dgm:presLayoutVars>
      </dgm:prSet>
      <dgm:spPr/>
      <dgm:t>
        <a:bodyPr/>
        <a:lstStyle/>
        <a:p>
          <a:endParaRPr lang="en-GB"/>
        </a:p>
      </dgm:t>
    </dgm:pt>
    <dgm:pt modelId="{D8990A88-5AA4-41F6-8ABE-510E0965A191}" type="pres">
      <dgm:prSet presAssocID="{CC8A2235-589F-4979-A787-C402D483A8F8}" presName="Accent7" presStyleCnt="0"/>
      <dgm:spPr/>
    </dgm:pt>
    <dgm:pt modelId="{FF441EBF-5686-46B2-993B-6BB6B5E06EF7}" type="pres">
      <dgm:prSet presAssocID="{CC8A2235-589F-4979-A787-C402D483A8F8}" presName="AccentHold1" presStyleLbl="node1" presStyleIdx="7" presStyleCnt="9" custScaleX="534553" custScaleY="367126" custLinFactX="300000" custLinFactY="300000" custLinFactNeighborX="354542" custLinFactNeighborY="363549"/>
      <dgm:spPr/>
    </dgm:pt>
    <dgm:pt modelId="{8B4F9378-72D9-47EC-9B47-455C8C9BD5A4}" type="pres">
      <dgm:prSet presAssocID="{CC8A2235-589F-4979-A787-C402D483A8F8}" presName="Accent8" presStyleCnt="0"/>
      <dgm:spPr/>
    </dgm:pt>
    <dgm:pt modelId="{A6ED0A9D-22E2-40EB-A408-4303B45B5A3A}" type="pres">
      <dgm:prSet presAssocID="{CC8A2235-589F-4979-A787-C402D483A8F8}" presName="AccentHold2" presStyleLbl="node1" presStyleIdx="8" presStyleCnt="9" custScaleX="396856" custScaleY="209820" custLinFactNeighborX="-68393" custLinFactNeighborY="36428"/>
      <dgm:spPr/>
    </dgm:pt>
  </dgm:ptLst>
  <dgm:cxnLst>
    <dgm:cxn modelId="{5F5F3288-1A4B-4EA8-90A4-E2D92E47919E}" type="presOf" srcId="{59D9307F-FBFB-48B7-B2B1-CFBCEDF617A0}" destId="{2A83321F-2162-4EA6-BDB2-5BB2303CA997}" srcOrd="0" destOrd="0" presId="urn:microsoft.com/office/officeart/2009/3/layout/CircleRelationship"/>
    <dgm:cxn modelId="{8E4DCAF4-3FD8-4988-AEBD-E43DBC5B8F36}" type="presOf" srcId="{CC8A2235-589F-4979-A787-C402D483A8F8}" destId="{E8BD87F4-029B-4CD2-A496-61DAB60E385D}" srcOrd="0" destOrd="0" presId="urn:microsoft.com/office/officeart/2009/3/layout/CircleRelationship"/>
    <dgm:cxn modelId="{9E802043-C499-49B0-ABD2-6D9FFFDF0C7D}" type="presOf" srcId="{2EF4AEDA-DD24-4943-8982-C67EE5306CEF}" destId="{D4367361-C9B9-4635-8B2B-2151C6A3BA3A}" srcOrd="0" destOrd="0" presId="urn:microsoft.com/office/officeart/2009/3/layout/CircleRelationship"/>
    <dgm:cxn modelId="{6666C362-2408-4CF3-8716-EF17BDC2B9C0}" srcId="{59D9307F-FBFB-48B7-B2B1-CFBCEDF617A0}" destId="{2EF4AEDA-DD24-4943-8982-C67EE5306CEF}" srcOrd="0" destOrd="0" parTransId="{849913E7-79CE-466C-A8EA-61DFA25EACF5}" sibTransId="{577BD79D-A651-4B08-8FBC-F9E57D855C4E}"/>
    <dgm:cxn modelId="{7AD2753E-A478-44F7-BDBE-19E928D03C76}" srcId="{2EF4AEDA-DD24-4943-8982-C67EE5306CEF}" destId="{CC8A2235-589F-4979-A787-C402D483A8F8}" srcOrd="0" destOrd="0" parTransId="{113DD591-D276-4602-A864-11ACAF89F39C}" sibTransId="{23FE5FEB-A7CD-4314-AD60-422C2688D864}"/>
    <dgm:cxn modelId="{4E52B5DA-A419-46F6-83FB-BA469785CAEE}" type="presParOf" srcId="{2A83321F-2162-4EA6-BDB2-5BB2303CA997}" destId="{D4367361-C9B9-4635-8B2B-2151C6A3BA3A}" srcOrd="0" destOrd="0" presId="urn:microsoft.com/office/officeart/2009/3/layout/CircleRelationship"/>
    <dgm:cxn modelId="{7E838258-DADF-44C9-9694-B7D2D9E9AA0B}" type="presParOf" srcId="{2A83321F-2162-4EA6-BDB2-5BB2303CA997}" destId="{F7EFBB4F-9F26-43A2-A31D-BE467B77483C}" srcOrd="1" destOrd="0" presId="urn:microsoft.com/office/officeart/2009/3/layout/CircleRelationship"/>
    <dgm:cxn modelId="{0CEF321D-F28E-41F0-A223-0E4C5CA59E8C}" type="presParOf" srcId="{2A83321F-2162-4EA6-BDB2-5BB2303CA997}" destId="{763E2F9B-C7A9-4A87-9533-2171683C1F35}" srcOrd="2" destOrd="0" presId="urn:microsoft.com/office/officeart/2009/3/layout/CircleRelationship"/>
    <dgm:cxn modelId="{1226AD1D-CEBD-4AA7-A4A6-2CC30F4554F0}" type="presParOf" srcId="{2A83321F-2162-4EA6-BDB2-5BB2303CA997}" destId="{FE1C9B48-E064-4CDB-9399-62A7F5BC42D1}" srcOrd="3" destOrd="0" presId="urn:microsoft.com/office/officeart/2009/3/layout/CircleRelationship"/>
    <dgm:cxn modelId="{827791E4-EC41-4DAC-B39B-D6CF26AF7F5E}" type="presParOf" srcId="{2A83321F-2162-4EA6-BDB2-5BB2303CA997}" destId="{89A2C43C-9238-4BE9-8DEA-579413DED1EB}" srcOrd="4" destOrd="0" presId="urn:microsoft.com/office/officeart/2009/3/layout/CircleRelationship"/>
    <dgm:cxn modelId="{54C839E1-E667-4142-96EB-825E3AA827C7}" type="presParOf" srcId="{2A83321F-2162-4EA6-BDB2-5BB2303CA997}" destId="{F91F98E4-AADA-4AFB-86A8-A0BF7B0C6162}" srcOrd="5" destOrd="0" presId="urn:microsoft.com/office/officeart/2009/3/layout/CircleRelationship"/>
    <dgm:cxn modelId="{2BC05788-7B09-41B7-8AFD-A64EA337BFFA}" type="presParOf" srcId="{2A83321F-2162-4EA6-BDB2-5BB2303CA997}" destId="{4DCBC5C9-0155-4852-BE04-997D6B3F454A}" srcOrd="6" destOrd="0" presId="urn:microsoft.com/office/officeart/2009/3/layout/CircleRelationship"/>
    <dgm:cxn modelId="{9FF8BDC6-0A91-4897-AC40-455421DF4ED4}" type="presParOf" srcId="{2A83321F-2162-4EA6-BDB2-5BB2303CA997}" destId="{E8BD87F4-029B-4CD2-A496-61DAB60E385D}" srcOrd="7" destOrd="0" presId="urn:microsoft.com/office/officeart/2009/3/layout/CircleRelationship"/>
    <dgm:cxn modelId="{F620E34B-F270-4289-BE48-4846DB96A5C3}" type="presParOf" srcId="{2A83321F-2162-4EA6-BDB2-5BB2303CA997}" destId="{D8990A88-5AA4-41F6-8ABE-510E0965A191}" srcOrd="8" destOrd="0" presId="urn:microsoft.com/office/officeart/2009/3/layout/CircleRelationship"/>
    <dgm:cxn modelId="{E969A13B-89C8-414F-87F7-7732912B3C39}" type="presParOf" srcId="{D8990A88-5AA4-41F6-8ABE-510E0965A191}" destId="{FF441EBF-5686-46B2-993B-6BB6B5E06EF7}" srcOrd="0" destOrd="0" presId="urn:microsoft.com/office/officeart/2009/3/layout/CircleRelationship"/>
    <dgm:cxn modelId="{17B41661-E95C-4A81-A2E8-A4E11D9A406F}" type="presParOf" srcId="{2A83321F-2162-4EA6-BDB2-5BB2303CA997}" destId="{8B4F9378-72D9-47EC-9B47-455C8C9BD5A4}" srcOrd="9" destOrd="0" presId="urn:microsoft.com/office/officeart/2009/3/layout/CircleRelationship"/>
    <dgm:cxn modelId="{CEF2F7AA-4B88-41AC-A6F6-11ECB8C03C6B}" type="presParOf" srcId="{8B4F9378-72D9-47EC-9B47-455C8C9BD5A4}" destId="{A6ED0A9D-22E2-40EB-A408-4303B45B5A3A}"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2F6F8B-3603-4D78-9750-3C68B5EA2FA9}" type="doc">
      <dgm:prSet loTypeId="urn:microsoft.com/office/officeart/2008/layout/BubblePictureList" loCatId="picture" qsTypeId="urn:microsoft.com/office/officeart/2005/8/quickstyle/simple5" qsCatId="simple" csTypeId="urn:microsoft.com/office/officeart/2005/8/colors/colorful5" csCatId="colorful" phldr="1"/>
      <dgm:spPr/>
      <dgm:t>
        <a:bodyPr/>
        <a:lstStyle/>
        <a:p>
          <a:endParaRPr lang="en-GB"/>
        </a:p>
      </dgm:t>
    </dgm:pt>
    <dgm:pt modelId="{B8609697-0433-477E-A3AF-93BEFA06839D}">
      <dgm:prSet phldrT="[Text]" custT="1"/>
      <dgm:spPr/>
      <dgm:t>
        <a:bodyPr/>
        <a:lstStyle/>
        <a:p>
          <a:pPr algn="l"/>
          <a:endParaRPr lang="en-GB" sz="3200" b="1" dirty="0">
            <a:solidFill>
              <a:srgbClr val="660066"/>
            </a:solidFill>
          </a:endParaRPr>
        </a:p>
      </dgm:t>
    </dgm:pt>
    <dgm:pt modelId="{F51388B9-E113-406B-B38C-59A9A717B6E9}" type="parTrans" cxnId="{D2B50812-39ED-41CA-8E84-58B4FDCA9C7A}">
      <dgm:prSet/>
      <dgm:spPr/>
      <dgm:t>
        <a:bodyPr/>
        <a:lstStyle/>
        <a:p>
          <a:endParaRPr lang="en-GB"/>
        </a:p>
      </dgm:t>
    </dgm:pt>
    <dgm:pt modelId="{793D231A-0199-4E9E-81F9-A1998C45A467}" type="sibTrans" cxnId="{D2B50812-39ED-41CA-8E84-58B4FDCA9C7A}">
      <dgm:prSet/>
      <dgm:spPr>
        <a:blipFill rotWithShape="1">
          <a:blip xmlns:r="http://schemas.openxmlformats.org/officeDocument/2006/relationships" r:embed="rId1"/>
          <a:stretch>
            <a:fillRect/>
          </a:stretch>
        </a:blipFill>
      </dgm:spPr>
      <dgm:t>
        <a:bodyPr/>
        <a:lstStyle/>
        <a:p>
          <a:endParaRPr lang="en-GB"/>
        </a:p>
      </dgm:t>
    </dgm:pt>
    <dgm:pt modelId="{E9F134EB-6DE6-4609-AD2F-3277F60C28A0}">
      <dgm:prSet phldrT="[Text]"/>
      <dgm:spPr/>
      <dgm:t>
        <a:bodyPr/>
        <a:lstStyle/>
        <a:p>
          <a:pPr algn="ctr"/>
          <a:r>
            <a:rPr lang="en-GB" b="1" dirty="0" err="1" smtClean="0">
              <a:latin typeface="Candara" pitchFamily="34" charset="0"/>
            </a:rPr>
            <a:t>Lesmahagow</a:t>
          </a:r>
          <a:r>
            <a:rPr lang="en-GB" b="1" dirty="0" smtClean="0">
              <a:latin typeface="Candara" pitchFamily="34" charset="0"/>
            </a:rPr>
            <a:t> High</a:t>
          </a:r>
          <a:endParaRPr lang="en-GB" b="1" dirty="0">
            <a:latin typeface="Candara" pitchFamily="34" charset="0"/>
          </a:endParaRPr>
        </a:p>
      </dgm:t>
    </dgm:pt>
    <dgm:pt modelId="{A74239CE-EB5B-4568-98D3-51C8174B5D50}" type="parTrans" cxnId="{2F90C170-8E6A-4B52-A7E5-FDD307BAA0AF}">
      <dgm:prSet/>
      <dgm:spPr/>
      <dgm:t>
        <a:bodyPr/>
        <a:lstStyle/>
        <a:p>
          <a:endParaRPr lang="en-GB"/>
        </a:p>
      </dgm:t>
    </dgm:pt>
    <dgm:pt modelId="{00CD2CCC-FCA2-4534-A6A2-ADE7E7A3F62D}" type="sibTrans" cxnId="{2F90C170-8E6A-4B52-A7E5-FDD307BAA0AF}">
      <dgm:prSet/>
      <dgm:spPr>
        <a:blipFill rotWithShape="1">
          <a:blip xmlns:r="http://schemas.openxmlformats.org/officeDocument/2006/relationships" r:embed="rId2"/>
          <a:stretch>
            <a:fillRect/>
          </a:stretch>
        </a:blipFill>
      </dgm:spPr>
      <dgm:t>
        <a:bodyPr/>
        <a:lstStyle/>
        <a:p>
          <a:endParaRPr lang="en-GB"/>
        </a:p>
      </dgm:t>
    </dgm:pt>
    <dgm:pt modelId="{A3C82B87-1713-4DA2-8907-9223B43BD999}" type="pres">
      <dgm:prSet presAssocID="{272F6F8B-3603-4D78-9750-3C68B5EA2FA9}" presName="Name0" presStyleCnt="0">
        <dgm:presLayoutVars>
          <dgm:chMax val="8"/>
          <dgm:chPref val="8"/>
          <dgm:dir/>
        </dgm:presLayoutVars>
      </dgm:prSet>
      <dgm:spPr/>
      <dgm:t>
        <a:bodyPr/>
        <a:lstStyle/>
        <a:p>
          <a:endParaRPr lang="en-GB"/>
        </a:p>
      </dgm:t>
    </dgm:pt>
    <dgm:pt modelId="{D4790E88-B202-43B6-B3CB-E8DE584EFC86}" type="pres">
      <dgm:prSet presAssocID="{B8609697-0433-477E-A3AF-93BEFA06839D}" presName="parent_text_1" presStyleLbl="revTx" presStyleIdx="0" presStyleCnt="2" custScaleX="145518" custScaleY="59428">
        <dgm:presLayoutVars>
          <dgm:chMax val="0"/>
          <dgm:chPref val="0"/>
          <dgm:bulletEnabled val="1"/>
        </dgm:presLayoutVars>
      </dgm:prSet>
      <dgm:spPr/>
      <dgm:t>
        <a:bodyPr/>
        <a:lstStyle/>
        <a:p>
          <a:endParaRPr lang="en-GB"/>
        </a:p>
      </dgm:t>
    </dgm:pt>
    <dgm:pt modelId="{5F6AA254-110B-4D9F-8E09-1AEEBDCCEF2A}" type="pres">
      <dgm:prSet presAssocID="{B8609697-0433-477E-A3AF-93BEFA06839D}" presName="image_accent_1" presStyleCnt="0"/>
      <dgm:spPr/>
    </dgm:pt>
    <dgm:pt modelId="{C5AC6A27-723D-4781-9F8E-4073C45236DA}" type="pres">
      <dgm:prSet presAssocID="{B8609697-0433-477E-A3AF-93BEFA06839D}" presName="imageAccentRepeatNode" presStyleLbl="alignNode1" presStyleIdx="0" presStyleCnt="3"/>
      <dgm:spPr/>
    </dgm:pt>
    <dgm:pt modelId="{CDC723BA-BBA6-433E-9AFB-5DD8AA1F61DC}" type="pres">
      <dgm:prSet presAssocID="{B8609697-0433-477E-A3AF-93BEFA06839D}" presName="accent_1" presStyleLbl="alignNode1" presStyleIdx="1" presStyleCnt="3"/>
      <dgm:spPr/>
    </dgm:pt>
    <dgm:pt modelId="{78BAEF99-DBC5-4922-B7D0-C6CA8FA62012}" type="pres">
      <dgm:prSet presAssocID="{793D231A-0199-4E9E-81F9-A1998C45A467}" presName="image_1" presStyleCnt="0"/>
      <dgm:spPr/>
    </dgm:pt>
    <dgm:pt modelId="{FF4F5320-C8F5-47C3-BF93-13D3C1DB80B5}" type="pres">
      <dgm:prSet presAssocID="{793D231A-0199-4E9E-81F9-A1998C45A467}" presName="imageRepeatNode" presStyleLbl="fgImgPlace1" presStyleIdx="0" presStyleCnt="2"/>
      <dgm:spPr/>
      <dgm:t>
        <a:bodyPr/>
        <a:lstStyle/>
        <a:p>
          <a:endParaRPr lang="en-GB"/>
        </a:p>
      </dgm:t>
    </dgm:pt>
    <dgm:pt modelId="{AC73FE4A-AE2D-445A-ADA5-095FF59B18B7}" type="pres">
      <dgm:prSet presAssocID="{E9F134EB-6DE6-4609-AD2F-3277F60C28A0}" presName="parent_text_2" presStyleLbl="revTx" presStyleIdx="1" presStyleCnt="2" custScaleX="74460" custScaleY="323129" custLinFactNeighborX="7545" custLinFactNeighborY="66328">
        <dgm:presLayoutVars>
          <dgm:chMax val="0"/>
          <dgm:chPref val="0"/>
          <dgm:bulletEnabled val="1"/>
        </dgm:presLayoutVars>
      </dgm:prSet>
      <dgm:spPr/>
      <dgm:t>
        <a:bodyPr/>
        <a:lstStyle/>
        <a:p>
          <a:endParaRPr lang="en-GB"/>
        </a:p>
      </dgm:t>
    </dgm:pt>
    <dgm:pt modelId="{CE9D1E9A-E143-471C-BF4E-7E5FAABF2AA0}" type="pres">
      <dgm:prSet presAssocID="{E9F134EB-6DE6-4609-AD2F-3277F60C28A0}" presName="image_accent_2" presStyleCnt="0"/>
      <dgm:spPr/>
    </dgm:pt>
    <dgm:pt modelId="{3449FE2E-D175-4FC6-9990-4DD50CF34123}" type="pres">
      <dgm:prSet presAssocID="{E9F134EB-6DE6-4609-AD2F-3277F60C28A0}" presName="imageAccentRepeatNode" presStyleLbl="alignNode1" presStyleIdx="2" presStyleCnt="3"/>
      <dgm:spPr/>
    </dgm:pt>
    <dgm:pt modelId="{F708697B-9983-46A3-AE91-2453CB6350A3}" type="pres">
      <dgm:prSet presAssocID="{00CD2CCC-FCA2-4534-A6A2-ADE7E7A3F62D}" presName="image_2" presStyleCnt="0"/>
      <dgm:spPr/>
    </dgm:pt>
    <dgm:pt modelId="{0E5ACD66-AD9F-4E5F-95F4-AD6F6F225A60}" type="pres">
      <dgm:prSet presAssocID="{00CD2CCC-FCA2-4534-A6A2-ADE7E7A3F62D}" presName="imageRepeatNode" presStyleLbl="fgImgPlace1" presStyleIdx="1" presStyleCnt="2"/>
      <dgm:spPr/>
      <dgm:t>
        <a:bodyPr/>
        <a:lstStyle/>
        <a:p>
          <a:endParaRPr lang="en-GB"/>
        </a:p>
      </dgm:t>
    </dgm:pt>
  </dgm:ptLst>
  <dgm:cxnLst>
    <dgm:cxn modelId="{D2B50812-39ED-41CA-8E84-58B4FDCA9C7A}" srcId="{272F6F8B-3603-4D78-9750-3C68B5EA2FA9}" destId="{B8609697-0433-477E-A3AF-93BEFA06839D}" srcOrd="0" destOrd="0" parTransId="{F51388B9-E113-406B-B38C-59A9A717B6E9}" sibTransId="{793D231A-0199-4E9E-81F9-A1998C45A467}"/>
    <dgm:cxn modelId="{2F90C170-8E6A-4B52-A7E5-FDD307BAA0AF}" srcId="{272F6F8B-3603-4D78-9750-3C68B5EA2FA9}" destId="{E9F134EB-6DE6-4609-AD2F-3277F60C28A0}" srcOrd="1" destOrd="0" parTransId="{A74239CE-EB5B-4568-98D3-51C8174B5D50}" sibTransId="{00CD2CCC-FCA2-4534-A6A2-ADE7E7A3F62D}"/>
    <dgm:cxn modelId="{8A4FABDC-8D60-44E6-BB95-1D5B0E2A74B8}" type="presOf" srcId="{00CD2CCC-FCA2-4534-A6A2-ADE7E7A3F62D}" destId="{0E5ACD66-AD9F-4E5F-95F4-AD6F6F225A60}" srcOrd="0" destOrd="0" presId="urn:microsoft.com/office/officeart/2008/layout/BubblePictureList"/>
    <dgm:cxn modelId="{D3A98EE7-AAA4-4C7D-9995-2B2C8B6DBE2D}" type="presOf" srcId="{272F6F8B-3603-4D78-9750-3C68B5EA2FA9}" destId="{A3C82B87-1713-4DA2-8907-9223B43BD999}" srcOrd="0" destOrd="0" presId="urn:microsoft.com/office/officeart/2008/layout/BubblePictureList"/>
    <dgm:cxn modelId="{2910641A-811E-4E60-9066-D3198A732318}" type="presOf" srcId="{793D231A-0199-4E9E-81F9-A1998C45A467}" destId="{FF4F5320-C8F5-47C3-BF93-13D3C1DB80B5}" srcOrd="0" destOrd="0" presId="urn:microsoft.com/office/officeart/2008/layout/BubblePictureList"/>
    <dgm:cxn modelId="{56CDC8D2-EB1D-4A6E-86A8-B53000195200}" type="presOf" srcId="{B8609697-0433-477E-A3AF-93BEFA06839D}" destId="{D4790E88-B202-43B6-B3CB-E8DE584EFC86}" srcOrd="0" destOrd="0" presId="urn:microsoft.com/office/officeart/2008/layout/BubblePictureList"/>
    <dgm:cxn modelId="{7E337643-A30C-469C-975E-3CA015B3EC0F}" type="presOf" srcId="{E9F134EB-6DE6-4609-AD2F-3277F60C28A0}" destId="{AC73FE4A-AE2D-445A-ADA5-095FF59B18B7}" srcOrd="0" destOrd="0" presId="urn:microsoft.com/office/officeart/2008/layout/BubblePictureList"/>
    <dgm:cxn modelId="{BF704245-E321-4191-A2F6-F991DDCF5CAE}" type="presParOf" srcId="{A3C82B87-1713-4DA2-8907-9223B43BD999}" destId="{D4790E88-B202-43B6-B3CB-E8DE584EFC86}" srcOrd="0" destOrd="0" presId="urn:microsoft.com/office/officeart/2008/layout/BubblePictureList"/>
    <dgm:cxn modelId="{392B2C14-A0F6-437E-BE50-7DB6DB5B128E}" type="presParOf" srcId="{A3C82B87-1713-4DA2-8907-9223B43BD999}" destId="{5F6AA254-110B-4D9F-8E09-1AEEBDCCEF2A}" srcOrd="1" destOrd="0" presId="urn:microsoft.com/office/officeart/2008/layout/BubblePictureList"/>
    <dgm:cxn modelId="{147BA0D0-6EED-497F-98B4-EF130E2E693D}" type="presParOf" srcId="{5F6AA254-110B-4D9F-8E09-1AEEBDCCEF2A}" destId="{C5AC6A27-723D-4781-9F8E-4073C45236DA}" srcOrd="0" destOrd="0" presId="urn:microsoft.com/office/officeart/2008/layout/BubblePictureList"/>
    <dgm:cxn modelId="{9852B845-3AC8-4AA6-85DF-85945D091BC4}" type="presParOf" srcId="{A3C82B87-1713-4DA2-8907-9223B43BD999}" destId="{CDC723BA-BBA6-433E-9AFB-5DD8AA1F61DC}" srcOrd="2" destOrd="0" presId="urn:microsoft.com/office/officeart/2008/layout/BubblePictureList"/>
    <dgm:cxn modelId="{CA998727-E6F1-4F6A-9B85-9DD4ACD9784B}" type="presParOf" srcId="{A3C82B87-1713-4DA2-8907-9223B43BD999}" destId="{78BAEF99-DBC5-4922-B7D0-C6CA8FA62012}" srcOrd="3" destOrd="0" presId="urn:microsoft.com/office/officeart/2008/layout/BubblePictureList"/>
    <dgm:cxn modelId="{C644E289-5FFA-4ED0-994F-81D7092323E5}" type="presParOf" srcId="{78BAEF99-DBC5-4922-B7D0-C6CA8FA62012}" destId="{FF4F5320-C8F5-47C3-BF93-13D3C1DB80B5}" srcOrd="0" destOrd="0" presId="urn:microsoft.com/office/officeart/2008/layout/BubblePictureList"/>
    <dgm:cxn modelId="{C5CA1312-8386-4AC8-89C3-E25693E5CD92}" type="presParOf" srcId="{A3C82B87-1713-4DA2-8907-9223B43BD999}" destId="{AC73FE4A-AE2D-445A-ADA5-095FF59B18B7}" srcOrd="4" destOrd="0" presId="urn:microsoft.com/office/officeart/2008/layout/BubblePictureList"/>
    <dgm:cxn modelId="{265C7FFA-63FF-4D94-A557-61C343E73B63}" type="presParOf" srcId="{A3C82B87-1713-4DA2-8907-9223B43BD999}" destId="{CE9D1E9A-E143-471C-BF4E-7E5FAABF2AA0}" srcOrd="5" destOrd="0" presId="urn:microsoft.com/office/officeart/2008/layout/BubblePictureList"/>
    <dgm:cxn modelId="{01E7004B-44F5-477E-BE92-569DCA11453D}" type="presParOf" srcId="{CE9D1E9A-E143-471C-BF4E-7E5FAABF2AA0}" destId="{3449FE2E-D175-4FC6-9990-4DD50CF34123}" srcOrd="0" destOrd="0" presId="urn:microsoft.com/office/officeart/2008/layout/BubblePictureList"/>
    <dgm:cxn modelId="{918CA9A7-F044-4A70-9754-851A04C34BD8}" type="presParOf" srcId="{A3C82B87-1713-4DA2-8907-9223B43BD999}" destId="{F708697B-9983-46A3-AE91-2453CB6350A3}" srcOrd="6" destOrd="0" presId="urn:microsoft.com/office/officeart/2008/layout/BubblePictureList"/>
    <dgm:cxn modelId="{EB1CE0A4-AB16-4F73-B4D8-8FCF9288F8CE}" type="presParOf" srcId="{F708697B-9983-46A3-AE91-2453CB6350A3}" destId="{0E5ACD66-AD9F-4E5F-95F4-AD6F6F225A60}"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B23040-5C0C-401C-81C4-665319CED4D3}" type="doc">
      <dgm:prSet loTypeId="urn:microsoft.com/office/officeart/2005/8/layout/default#1" loCatId="list" qsTypeId="urn:microsoft.com/office/officeart/2005/8/quickstyle/simple3" qsCatId="simple" csTypeId="urn:microsoft.com/office/officeart/2005/8/colors/accent4_5" csCatId="accent4" phldr="1"/>
      <dgm:spPr/>
      <dgm:t>
        <a:bodyPr/>
        <a:lstStyle/>
        <a:p>
          <a:endParaRPr lang="en-GB"/>
        </a:p>
      </dgm:t>
    </dgm:pt>
    <dgm:pt modelId="{0D2799A8-BF4D-4B62-ACE6-02E4AC9265BE}">
      <dgm:prSet phldrT="[Text]" custT="1"/>
      <dgm:spPr/>
      <dgm:t>
        <a:bodyPr/>
        <a:lstStyle/>
        <a:p>
          <a:r>
            <a:rPr lang="en-GB" sz="3600" b="1" dirty="0" smtClean="0">
              <a:solidFill>
                <a:srgbClr val="7030A0"/>
              </a:solidFill>
            </a:rPr>
            <a:t>Consistent Assessment Approaches for Larger Groups of Learners </a:t>
          </a:r>
          <a:endParaRPr lang="en-GB" sz="3600" b="1" dirty="0">
            <a:solidFill>
              <a:srgbClr val="7030A0"/>
            </a:solidFill>
          </a:endParaRPr>
        </a:p>
      </dgm:t>
    </dgm:pt>
    <dgm:pt modelId="{E5337FAC-F2A7-446F-B837-5D0E2728D534}" type="parTrans" cxnId="{D56B5E5B-4409-4C25-A63C-8F1A3604F3AD}">
      <dgm:prSet/>
      <dgm:spPr/>
      <dgm:t>
        <a:bodyPr/>
        <a:lstStyle/>
        <a:p>
          <a:endParaRPr lang="en-GB"/>
        </a:p>
      </dgm:t>
    </dgm:pt>
    <dgm:pt modelId="{2FB36835-71F7-43B1-BB82-D32A2ECC889E}" type="sibTrans" cxnId="{D56B5E5B-4409-4C25-A63C-8F1A3604F3AD}">
      <dgm:prSet/>
      <dgm:spPr/>
      <dgm:t>
        <a:bodyPr/>
        <a:lstStyle/>
        <a:p>
          <a:endParaRPr lang="en-GB"/>
        </a:p>
      </dgm:t>
    </dgm:pt>
    <dgm:pt modelId="{10A8C4A5-1EA8-4EC0-9151-D0227DE4BF35}" type="pres">
      <dgm:prSet presAssocID="{27B23040-5C0C-401C-81C4-665319CED4D3}" presName="diagram" presStyleCnt="0">
        <dgm:presLayoutVars>
          <dgm:dir/>
          <dgm:resizeHandles val="exact"/>
        </dgm:presLayoutVars>
      </dgm:prSet>
      <dgm:spPr/>
      <dgm:t>
        <a:bodyPr/>
        <a:lstStyle/>
        <a:p>
          <a:endParaRPr lang="en-GB"/>
        </a:p>
      </dgm:t>
    </dgm:pt>
    <dgm:pt modelId="{FCEDBB70-AF5E-42AB-A3E6-636588A8AC26}" type="pres">
      <dgm:prSet presAssocID="{0D2799A8-BF4D-4B62-ACE6-02E4AC9265BE}" presName="node" presStyleLbl="node1" presStyleIdx="0" presStyleCnt="1" custScaleY="40856" custLinFactNeighborX="1946" custLinFactNeighborY="6053">
        <dgm:presLayoutVars>
          <dgm:bulletEnabled val="1"/>
        </dgm:presLayoutVars>
      </dgm:prSet>
      <dgm:spPr/>
      <dgm:t>
        <a:bodyPr/>
        <a:lstStyle/>
        <a:p>
          <a:endParaRPr lang="en-GB"/>
        </a:p>
      </dgm:t>
    </dgm:pt>
  </dgm:ptLst>
  <dgm:cxnLst>
    <dgm:cxn modelId="{FC7F8766-94F1-416C-9C0A-9D7C7032EA43}" type="presOf" srcId="{0D2799A8-BF4D-4B62-ACE6-02E4AC9265BE}" destId="{FCEDBB70-AF5E-42AB-A3E6-636588A8AC26}" srcOrd="0" destOrd="0" presId="urn:microsoft.com/office/officeart/2005/8/layout/default#1"/>
    <dgm:cxn modelId="{7D9F3591-E274-47F6-9360-3FE7EEA56DE0}" type="presOf" srcId="{27B23040-5C0C-401C-81C4-665319CED4D3}" destId="{10A8C4A5-1EA8-4EC0-9151-D0227DE4BF35}" srcOrd="0" destOrd="0" presId="urn:microsoft.com/office/officeart/2005/8/layout/default#1"/>
    <dgm:cxn modelId="{D56B5E5B-4409-4C25-A63C-8F1A3604F3AD}" srcId="{27B23040-5C0C-401C-81C4-665319CED4D3}" destId="{0D2799A8-BF4D-4B62-ACE6-02E4AC9265BE}" srcOrd="0" destOrd="0" parTransId="{E5337FAC-F2A7-446F-B837-5D0E2728D534}" sibTransId="{2FB36835-71F7-43B1-BB82-D32A2ECC889E}"/>
    <dgm:cxn modelId="{F207A566-4C8E-40DD-ABF0-684C316DB6C7}" type="presParOf" srcId="{10A8C4A5-1EA8-4EC0-9151-D0227DE4BF35}" destId="{FCEDBB70-AF5E-42AB-A3E6-636588A8AC26}"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5B3D46-D9BB-4426-B162-84AC8E6AA6F8}" type="doc">
      <dgm:prSet loTypeId="urn:microsoft.com/office/officeart/2009/3/layout/CircleRelationship" loCatId="relationship" qsTypeId="urn:microsoft.com/office/officeart/2005/8/quickstyle/3d1" qsCatId="3D" csTypeId="urn:microsoft.com/office/officeart/2005/8/colors/accent5_5" csCatId="accent5" phldr="1"/>
      <dgm:spPr/>
      <dgm:t>
        <a:bodyPr/>
        <a:lstStyle/>
        <a:p>
          <a:endParaRPr lang="en-GB"/>
        </a:p>
      </dgm:t>
    </dgm:pt>
    <dgm:pt modelId="{8D5F8F7B-270E-4F2F-843A-FB127B6C1C6B}">
      <dgm:prSet phldrT="[Text]"/>
      <dgm:spPr>
        <a:solidFill>
          <a:srgbClr val="945BB7"/>
        </a:solidFill>
      </dgm:spPr>
      <dgm:t>
        <a:bodyPr/>
        <a:lstStyle/>
        <a:p>
          <a:r>
            <a:rPr lang="en-GB" dirty="0" smtClean="0"/>
            <a:t>Quality Assurance and Moderation Exemplars</a:t>
          </a:r>
          <a:endParaRPr lang="en-GB" dirty="0"/>
        </a:p>
      </dgm:t>
    </dgm:pt>
    <dgm:pt modelId="{2E54F918-2DE8-48C1-8BA3-139659EA210B}" type="parTrans" cxnId="{719438AD-071B-4F47-AAFF-2617625DEAA8}">
      <dgm:prSet/>
      <dgm:spPr/>
      <dgm:t>
        <a:bodyPr/>
        <a:lstStyle/>
        <a:p>
          <a:endParaRPr lang="en-GB"/>
        </a:p>
      </dgm:t>
    </dgm:pt>
    <dgm:pt modelId="{FBD02938-69F1-49CC-BA88-B53F824D74BF}" type="sibTrans" cxnId="{719438AD-071B-4F47-AAFF-2617625DEAA8}">
      <dgm:prSet/>
      <dgm:spPr/>
      <dgm:t>
        <a:bodyPr/>
        <a:lstStyle/>
        <a:p>
          <a:endParaRPr lang="en-GB"/>
        </a:p>
      </dgm:t>
    </dgm:pt>
    <dgm:pt modelId="{84C6437E-3FDE-48F1-8BDE-99639DA305AF}" type="pres">
      <dgm:prSet presAssocID="{F75B3D46-D9BB-4426-B162-84AC8E6AA6F8}" presName="Name0" presStyleCnt="0">
        <dgm:presLayoutVars>
          <dgm:chMax val="1"/>
          <dgm:chPref val="1"/>
        </dgm:presLayoutVars>
      </dgm:prSet>
      <dgm:spPr/>
      <dgm:t>
        <a:bodyPr/>
        <a:lstStyle/>
        <a:p>
          <a:endParaRPr lang="en-GB"/>
        </a:p>
      </dgm:t>
    </dgm:pt>
    <dgm:pt modelId="{CDCE546B-0DC1-47A3-9175-BECC8CAE6A72}" type="pres">
      <dgm:prSet presAssocID="{8D5F8F7B-270E-4F2F-843A-FB127B6C1C6B}" presName="Parent" presStyleLbl="node0" presStyleIdx="0" presStyleCnt="1" custScaleX="128511" custScaleY="116465" custLinFactNeighborX="7678" custLinFactNeighborY="1838">
        <dgm:presLayoutVars>
          <dgm:chMax val="5"/>
          <dgm:chPref val="5"/>
        </dgm:presLayoutVars>
      </dgm:prSet>
      <dgm:spPr/>
      <dgm:t>
        <a:bodyPr/>
        <a:lstStyle/>
        <a:p>
          <a:endParaRPr lang="en-GB"/>
        </a:p>
      </dgm:t>
    </dgm:pt>
    <dgm:pt modelId="{F0F0FB43-1D1F-4A22-976F-8FFF0305AAE5}" type="pres">
      <dgm:prSet presAssocID="{8D5F8F7B-270E-4F2F-843A-FB127B6C1C6B}" presName="Accent1" presStyleLbl="node1" presStyleIdx="0" presStyleCnt="6" custLinFactX="224254" custLinFactY="7050" custLinFactNeighborX="300000" custLinFactNeighborY="100000"/>
      <dgm:spPr>
        <a:solidFill>
          <a:srgbClr val="945BB7"/>
        </a:solidFill>
      </dgm:spPr>
      <dgm:t>
        <a:bodyPr/>
        <a:lstStyle/>
        <a:p>
          <a:endParaRPr lang="en-GB"/>
        </a:p>
      </dgm:t>
    </dgm:pt>
    <dgm:pt modelId="{3C32B5C5-0FFF-4D49-8A15-0C8795878378}" type="pres">
      <dgm:prSet presAssocID="{8D5F8F7B-270E-4F2F-843A-FB127B6C1C6B}" presName="Accent2" presStyleLbl="node1" presStyleIdx="1" presStyleCnt="6" custLinFactX="-198911" custLinFactNeighborX="-200000" custLinFactNeighborY="93666"/>
      <dgm:spPr>
        <a:solidFill>
          <a:srgbClr val="945BB7"/>
        </a:solidFill>
        <a:ln>
          <a:solidFill>
            <a:srgbClr val="5230E2"/>
          </a:solidFill>
        </a:ln>
      </dgm:spPr>
      <dgm:t>
        <a:bodyPr/>
        <a:lstStyle/>
        <a:p>
          <a:endParaRPr lang="en-GB"/>
        </a:p>
      </dgm:t>
    </dgm:pt>
    <dgm:pt modelId="{CABA0A3D-D895-4720-AC6F-9D296974698B}" type="pres">
      <dgm:prSet presAssocID="{8D5F8F7B-270E-4F2F-843A-FB127B6C1C6B}" presName="Accent3" presStyleLbl="node1" presStyleIdx="2" presStyleCnt="6" custLinFactX="100000" custLinFactNeighborX="139220" custLinFactNeighborY="-92608"/>
      <dgm:spPr>
        <a:solidFill>
          <a:srgbClr val="945BB7"/>
        </a:solidFill>
      </dgm:spPr>
      <dgm:t>
        <a:bodyPr/>
        <a:lstStyle/>
        <a:p>
          <a:endParaRPr lang="en-GB"/>
        </a:p>
      </dgm:t>
    </dgm:pt>
    <dgm:pt modelId="{E7E4A1D5-C67A-4AE9-90AC-6694A87C40D9}" type="pres">
      <dgm:prSet presAssocID="{8D5F8F7B-270E-4F2F-843A-FB127B6C1C6B}" presName="Accent4" presStyleLbl="node1" presStyleIdx="3" presStyleCnt="6" custLinFactX="200000" custLinFactNeighborX="211387" custLinFactNeighborY="-40107"/>
      <dgm:spPr>
        <a:solidFill>
          <a:srgbClr val="7030A0"/>
        </a:solidFill>
      </dgm:spPr>
      <dgm:t>
        <a:bodyPr/>
        <a:lstStyle/>
        <a:p>
          <a:endParaRPr lang="en-GB"/>
        </a:p>
      </dgm:t>
    </dgm:pt>
    <dgm:pt modelId="{4313BEE3-FDFB-44C5-951F-279D75E02475}" type="pres">
      <dgm:prSet presAssocID="{8D5F8F7B-270E-4F2F-843A-FB127B6C1C6B}" presName="Accent5" presStyleLbl="node1" presStyleIdx="4" presStyleCnt="6" custLinFactX="-200000" custLinFactNeighborX="-269809" custLinFactNeighborY="-91014"/>
      <dgm:spPr>
        <a:solidFill>
          <a:srgbClr val="7030A0"/>
        </a:solidFill>
      </dgm:spPr>
      <dgm:t>
        <a:bodyPr/>
        <a:lstStyle/>
        <a:p>
          <a:endParaRPr lang="en-GB"/>
        </a:p>
      </dgm:t>
    </dgm:pt>
    <dgm:pt modelId="{7E2D4750-EDCF-4783-AD8C-34094FDB617E}" type="pres">
      <dgm:prSet presAssocID="{8D5F8F7B-270E-4F2F-843A-FB127B6C1C6B}" presName="Accent6" presStyleLbl="node1" presStyleIdx="5" presStyleCnt="6" custLinFactX="-168048" custLinFactY="25533" custLinFactNeighborX="-200000" custLinFactNeighborY="100000"/>
      <dgm:spPr>
        <a:solidFill>
          <a:srgbClr val="945BB7"/>
        </a:solidFill>
      </dgm:spPr>
      <dgm:t>
        <a:bodyPr/>
        <a:lstStyle/>
        <a:p>
          <a:endParaRPr lang="en-GB"/>
        </a:p>
      </dgm:t>
    </dgm:pt>
  </dgm:ptLst>
  <dgm:cxnLst>
    <dgm:cxn modelId="{719438AD-071B-4F47-AAFF-2617625DEAA8}" srcId="{F75B3D46-D9BB-4426-B162-84AC8E6AA6F8}" destId="{8D5F8F7B-270E-4F2F-843A-FB127B6C1C6B}" srcOrd="0" destOrd="0" parTransId="{2E54F918-2DE8-48C1-8BA3-139659EA210B}" sibTransId="{FBD02938-69F1-49CC-BA88-B53F824D74BF}"/>
    <dgm:cxn modelId="{63BE92C7-1DEC-4222-AA25-165C9872F63E}" type="presOf" srcId="{8D5F8F7B-270E-4F2F-843A-FB127B6C1C6B}" destId="{CDCE546B-0DC1-47A3-9175-BECC8CAE6A72}" srcOrd="0" destOrd="0" presId="urn:microsoft.com/office/officeart/2009/3/layout/CircleRelationship"/>
    <dgm:cxn modelId="{9A786621-8B25-430B-B329-B0B705582157}" type="presOf" srcId="{F75B3D46-D9BB-4426-B162-84AC8E6AA6F8}" destId="{84C6437E-3FDE-48F1-8BDE-99639DA305AF}" srcOrd="0" destOrd="0" presId="urn:microsoft.com/office/officeart/2009/3/layout/CircleRelationship"/>
    <dgm:cxn modelId="{AEF7CE6F-88DC-4F6A-A3BD-0A4ECCB93419}" type="presParOf" srcId="{84C6437E-3FDE-48F1-8BDE-99639DA305AF}" destId="{CDCE546B-0DC1-47A3-9175-BECC8CAE6A72}" srcOrd="0" destOrd="0" presId="urn:microsoft.com/office/officeart/2009/3/layout/CircleRelationship"/>
    <dgm:cxn modelId="{6BC08E81-A356-4960-80AF-1E59C147C460}" type="presParOf" srcId="{84C6437E-3FDE-48F1-8BDE-99639DA305AF}" destId="{F0F0FB43-1D1F-4A22-976F-8FFF0305AAE5}" srcOrd="1" destOrd="0" presId="urn:microsoft.com/office/officeart/2009/3/layout/CircleRelationship"/>
    <dgm:cxn modelId="{1BA3F749-469B-45CB-932F-5D0B196309EC}" type="presParOf" srcId="{84C6437E-3FDE-48F1-8BDE-99639DA305AF}" destId="{3C32B5C5-0FFF-4D49-8A15-0C8795878378}" srcOrd="2" destOrd="0" presId="urn:microsoft.com/office/officeart/2009/3/layout/CircleRelationship"/>
    <dgm:cxn modelId="{CCF9EBF6-808C-45F5-A67B-43CF472A3B95}" type="presParOf" srcId="{84C6437E-3FDE-48F1-8BDE-99639DA305AF}" destId="{CABA0A3D-D895-4720-AC6F-9D296974698B}" srcOrd="3" destOrd="0" presId="urn:microsoft.com/office/officeart/2009/3/layout/CircleRelationship"/>
    <dgm:cxn modelId="{B81E1263-6334-4AC6-B30E-10953ED1409F}" type="presParOf" srcId="{84C6437E-3FDE-48F1-8BDE-99639DA305AF}" destId="{E7E4A1D5-C67A-4AE9-90AC-6694A87C40D9}" srcOrd="4" destOrd="0" presId="urn:microsoft.com/office/officeart/2009/3/layout/CircleRelationship"/>
    <dgm:cxn modelId="{A400F568-F49C-4987-AC83-4603C1CB593B}" type="presParOf" srcId="{84C6437E-3FDE-48F1-8BDE-99639DA305AF}" destId="{4313BEE3-FDFB-44C5-951F-279D75E02475}" srcOrd="5" destOrd="0" presId="urn:microsoft.com/office/officeart/2009/3/layout/CircleRelationship"/>
    <dgm:cxn modelId="{8AA5C191-FDAE-4F9D-8D4D-12612FFE0158}" type="presParOf" srcId="{84C6437E-3FDE-48F1-8BDE-99639DA305AF}" destId="{7E2D4750-EDCF-4783-AD8C-34094FDB617E}" srcOrd="6"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EA0D60-9F64-4176-AFDC-CD13E9034F88}"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GB"/>
        </a:p>
      </dgm:t>
    </dgm:pt>
    <dgm:pt modelId="{D250802E-9CF8-49D7-8271-10E79264DF2D}">
      <dgm:prSet phldrT="[Text]" custT="1"/>
      <dgm:spPr>
        <a:solidFill>
          <a:schemeClr val="accent6">
            <a:lumMod val="60000"/>
            <a:lumOff val="40000"/>
          </a:schemeClr>
        </a:solidFill>
      </dgm:spPr>
      <dgm:t>
        <a:bodyPr/>
        <a:lstStyle/>
        <a:p>
          <a:r>
            <a:rPr lang="en-GB" sz="2800" dirty="0" smtClean="0">
              <a:latin typeface="+mj-lt"/>
              <a:cs typeface="Arial" charset="0"/>
            </a:rPr>
            <a:t>More familiar with available guidance and more confident in </a:t>
          </a:r>
          <a:r>
            <a:rPr lang="en-GB" sz="2800" dirty="0" smtClean="0">
              <a:solidFill>
                <a:schemeClr val="tx1"/>
              </a:solidFill>
              <a:latin typeface="+mj-lt"/>
              <a:cs typeface="Arial" charset="0"/>
            </a:rPr>
            <a:t>accessing </a:t>
          </a:r>
          <a:r>
            <a:rPr lang="en-GB" sz="2800" dirty="0" smtClean="0">
              <a:latin typeface="+mj-lt"/>
              <a:cs typeface="Arial" charset="0"/>
            </a:rPr>
            <a:t>appropriate resources from </a:t>
          </a:r>
          <a:r>
            <a:rPr lang="en-GB" sz="2800" dirty="0" smtClean="0">
              <a:solidFill>
                <a:srgbClr val="002060"/>
              </a:solidFill>
              <a:latin typeface="+mj-lt"/>
              <a:cs typeface="Arial" charset="0"/>
            </a:rPr>
            <a:t>NAR .</a:t>
          </a:r>
          <a:endParaRPr lang="en-GB" sz="2800" dirty="0">
            <a:solidFill>
              <a:srgbClr val="002060"/>
            </a:solidFill>
            <a:latin typeface="+mj-lt"/>
          </a:endParaRPr>
        </a:p>
      </dgm:t>
    </dgm:pt>
    <dgm:pt modelId="{8DEBBD7A-0DEA-46F7-A6B3-3B1D80B602B4}" type="parTrans" cxnId="{A064DE76-3E56-43BC-ACE7-FF7BD0E8C473}">
      <dgm:prSet/>
      <dgm:spPr/>
      <dgm:t>
        <a:bodyPr/>
        <a:lstStyle/>
        <a:p>
          <a:endParaRPr lang="en-GB"/>
        </a:p>
      </dgm:t>
    </dgm:pt>
    <dgm:pt modelId="{49E69260-4B42-45A8-B207-8E44D96AECA5}" type="sibTrans" cxnId="{A064DE76-3E56-43BC-ACE7-FF7BD0E8C473}">
      <dgm:prSet/>
      <dgm:spPr/>
      <dgm:t>
        <a:bodyPr/>
        <a:lstStyle/>
        <a:p>
          <a:endParaRPr lang="en-GB"/>
        </a:p>
      </dgm:t>
    </dgm:pt>
    <dgm:pt modelId="{F8E0D743-5703-4664-8CEA-AE9186406B22}">
      <dgm:prSet phldrT="[Text]" custT="1"/>
      <dgm:spPr/>
      <dgm:t>
        <a:bodyPr/>
        <a:lstStyle/>
        <a:p>
          <a:r>
            <a:rPr lang="en-GB" sz="2800" dirty="0" smtClean="0">
              <a:latin typeface="+mj-lt"/>
              <a:cs typeface="Arial" charset="0"/>
            </a:rPr>
            <a:t>Better understanding of how </a:t>
          </a:r>
          <a:r>
            <a:rPr lang="en-GB" sz="2800" dirty="0" smtClean="0">
              <a:solidFill>
                <a:schemeClr val="tx1"/>
              </a:solidFill>
              <a:latin typeface="+mj-lt"/>
              <a:cs typeface="Arial" charset="0"/>
            </a:rPr>
            <a:t>NAR supports</a:t>
          </a:r>
          <a:r>
            <a:rPr lang="en-GB" sz="2800" dirty="0" smtClean="0">
              <a:solidFill>
                <a:srgbClr val="C00000"/>
              </a:solidFill>
              <a:latin typeface="+mj-lt"/>
              <a:cs typeface="Arial" charset="0"/>
            </a:rPr>
            <a:t> </a:t>
          </a:r>
          <a:r>
            <a:rPr lang="en-GB" sz="2800" dirty="0" smtClean="0">
              <a:latin typeface="+mj-lt"/>
              <a:cs typeface="Arial" charset="0"/>
            </a:rPr>
            <a:t>learning, teaching and assessment.</a:t>
          </a:r>
          <a:endParaRPr lang="en-GB" sz="2800" dirty="0">
            <a:latin typeface="+mj-lt"/>
          </a:endParaRPr>
        </a:p>
      </dgm:t>
    </dgm:pt>
    <dgm:pt modelId="{DC5FCECF-5FE5-4F38-BB96-C380D6656D72}" type="sibTrans" cxnId="{B79C2D98-E76C-4869-A223-3160ED1AF65E}">
      <dgm:prSet/>
      <dgm:spPr/>
      <dgm:t>
        <a:bodyPr/>
        <a:lstStyle/>
        <a:p>
          <a:endParaRPr lang="en-GB"/>
        </a:p>
      </dgm:t>
    </dgm:pt>
    <dgm:pt modelId="{2B537FE1-2EE4-4A71-9910-9CD734010431}" type="parTrans" cxnId="{B79C2D98-E76C-4869-A223-3160ED1AF65E}">
      <dgm:prSet/>
      <dgm:spPr/>
      <dgm:t>
        <a:bodyPr/>
        <a:lstStyle/>
        <a:p>
          <a:endParaRPr lang="en-GB"/>
        </a:p>
      </dgm:t>
    </dgm:pt>
    <dgm:pt modelId="{AC5AD04D-AEA0-47FC-A927-94EB568A87D7}">
      <dgm:prSet phldrT="[Text]" custT="1"/>
      <dgm:spPr/>
      <dgm:t>
        <a:bodyPr/>
        <a:lstStyle/>
        <a:p>
          <a:r>
            <a:rPr lang="en-GB" sz="2800" dirty="0" smtClean="0">
              <a:latin typeface="+mj-lt"/>
              <a:cs typeface="Arial" charset="0"/>
            </a:rPr>
            <a:t>Better understanding of how </a:t>
          </a:r>
          <a:r>
            <a:rPr lang="en-GB" sz="2800" dirty="0" smtClean="0">
              <a:solidFill>
                <a:srgbClr val="002060"/>
              </a:solidFill>
              <a:latin typeface="+mj-lt"/>
              <a:cs typeface="Arial" charset="0"/>
            </a:rPr>
            <a:t>NAR supports </a:t>
          </a:r>
          <a:r>
            <a:rPr lang="en-GB" sz="2800" dirty="0" smtClean="0">
              <a:latin typeface="+mj-lt"/>
              <a:cs typeface="Arial" charset="0"/>
            </a:rPr>
            <a:t> moderation activity.</a:t>
          </a:r>
          <a:endParaRPr lang="en-GB" sz="2800" dirty="0">
            <a:latin typeface="+mj-lt"/>
          </a:endParaRPr>
        </a:p>
      </dgm:t>
    </dgm:pt>
    <dgm:pt modelId="{F9829287-CD4F-44AB-9F74-B83B93522264}" type="parTrans" cxnId="{E85F6028-58E4-4CFD-9FD0-C7FCA2288F07}">
      <dgm:prSet/>
      <dgm:spPr/>
      <dgm:t>
        <a:bodyPr/>
        <a:lstStyle/>
        <a:p>
          <a:endParaRPr lang="en-GB"/>
        </a:p>
      </dgm:t>
    </dgm:pt>
    <dgm:pt modelId="{37F9A33A-2444-4710-9AE0-5D43E803DADC}" type="sibTrans" cxnId="{E85F6028-58E4-4CFD-9FD0-C7FCA2288F07}">
      <dgm:prSet/>
      <dgm:spPr/>
      <dgm:t>
        <a:bodyPr/>
        <a:lstStyle/>
        <a:p>
          <a:endParaRPr lang="en-GB"/>
        </a:p>
      </dgm:t>
    </dgm:pt>
    <dgm:pt modelId="{81119545-01C0-492E-8902-B9E4C41BC965}" type="pres">
      <dgm:prSet presAssocID="{DCEA0D60-9F64-4176-AFDC-CD13E9034F88}" presName="linear" presStyleCnt="0">
        <dgm:presLayoutVars>
          <dgm:dir/>
          <dgm:animLvl val="lvl"/>
          <dgm:resizeHandles val="exact"/>
        </dgm:presLayoutVars>
      </dgm:prSet>
      <dgm:spPr/>
      <dgm:t>
        <a:bodyPr/>
        <a:lstStyle/>
        <a:p>
          <a:endParaRPr lang="en-GB"/>
        </a:p>
      </dgm:t>
    </dgm:pt>
    <dgm:pt modelId="{A1C44DAA-9306-4D31-9F6D-04B7C086AC9E}" type="pres">
      <dgm:prSet presAssocID="{F8E0D743-5703-4664-8CEA-AE9186406B22}" presName="parentLin" presStyleCnt="0"/>
      <dgm:spPr/>
    </dgm:pt>
    <dgm:pt modelId="{67ADBE82-E72D-4770-A69E-D35096A01843}" type="pres">
      <dgm:prSet presAssocID="{F8E0D743-5703-4664-8CEA-AE9186406B22}" presName="parentLeftMargin" presStyleLbl="node1" presStyleIdx="0" presStyleCnt="3"/>
      <dgm:spPr/>
      <dgm:t>
        <a:bodyPr/>
        <a:lstStyle/>
        <a:p>
          <a:endParaRPr lang="en-GB"/>
        </a:p>
      </dgm:t>
    </dgm:pt>
    <dgm:pt modelId="{9F0B99B2-43D1-4C64-972F-99D6992AA1A1}" type="pres">
      <dgm:prSet presAssocID="{F8E0D743-5703-4664-8CEA-AE9186406B22}" presName="parentText" presStyleLbl="node1" presStyleIdx="0" presStyleCnt="3" custScaleX="128807" custScaleY="280542" custLinFactNeighborX="-62450" custLinFactNeighborY="7">
        <dgm:presLayoutVars>
          <dgm:chMax val="0"/>
          <dgm:bulletEnabled val="1"/>
        </dgm:presLayoutVars>
      </dgm:prSet>
      <dgm:spPr/>
      <dgm:t>
        <a:bodyPr/>
        <a:lstStyle/>
        <a:p>
          <a:endParaRPr lang="en-GB"/>
        </a:p>
      </dgm:t>
    </dgm:pt>
    <dgm:pt modelId="{9087CEA5-5374-43E7-AB4C-0157AED88152}" type="pres">
      <dgm:prSet presAssocID="{F8E0D743-5703-4664-8CEA-AE9186406B22}" presName="negativeSpace" presStyleCnt="0"/>
      <dgm:spPr/>
    </dgm:pt>
    <dgm:pt modelId="{093C709B-D76E-450B-A3F2-C6458A552CDC}" type="pres">
      <dgm:prSet presAssocID="{F8E0D743-5703-4664-8CEA-AE9186406B22}" presName="childText" presStyleLbl="conFgAcc1" presStyleIdx="0" presStyleCnt="3">
        <dgm:presLayoutVars>
          <dgm:bulletEnabled val="1"/>
        </dgm:presLayoutVars>
      </dgm:prSet>
      <dgm:spPr/>
    </dgm:pt>
    <dgm:pt modelId="{BBB98BCD-72C6-4DCA-AEA2-69DB27F4035A}" type="pres">
      <dgm:prSet presAssocID="{DC5FCECF-5FE5-4F38-BB96-C380D6656D72}" presName="spaceBetweenRectangles" presStyleCnt="0"/>
      <dgm:spPr/>
    </dgm:pt>
    <dgm:pt modelId="{35275239-3A8B-4B42-A664-D6CD7E2061F8}" type="pres">
      <dgm:prSet presAssocID="{D250802E-9CF8-49D7-8271-10E79264DF2D}" presName="parentLin" presStyleCnt="0"/>
      <dgm:spPr/>
    </dgm:pt>
    <dgm:pt modelId="{72E35F37-E58A-4152-823B-089457B41EBD}" type="pres">
      <dgm:prSet presAssocID="{D250802E-9CF8-49D7-8271-10E79264DF2D}" presName="parentLeftMargin" presStyleLbl="node1" presStyleIdx="0" presStyleCnt="3"/>
      <dgm:spPr/>
      <dgm:t>
        <a:bodyPr/>
        <a:lstStyle/>
        <a:p>
          <a:endParaRPr lang="en-GB"/>
        </a:p>
      </dgm:t>
    </dgm:pt>
    <dgm:pt modelId="{56447C33-52F9-4AD6-A758-C88083E28398}" type="pres">
      <dgm:prSet presAssocID="{D250802E-9CF8-49D7-8271-10E79264DF2D}" presName="parentText" presStyleLbl="node1" presStyleIdx="1" presStyleCnt="3" custScaleX="126673" custScaleY="242996" custLinFactNeighborX="-43891" custLinFactNeighborY="-8954">
        <dgm:presLayoutVars>
          <dgm:chMax val="0"/>
          <dgm:bulletEnabled val="1"/>
        </dgm:presLayoutVars>
      </dgm:prSet>
      <dgm:spPr/>
      <dgm:t>
        <a:bodyPr/>
        <a:lstStyle/>
        <a:p>
          <a:endParaRPr lang="en-GB"/>
        </a:p>
      </dgm:t>
    </dgm:pt>
    <dgm:pt modelId="{2F5ABB5A-97AE-48B6-9534-A8627CA28CF9}" type="pres">
      <dgm:prSet presAssocID="{D250802E-9CF8-49D7-8271-10E79264DF2D}" presName="negativeSpace" presStyleCnt="0"/>
      <dgm:spPr/>
    </dgm:pt>
    <dgm:pt modelId="{2D3AC72B-F9D6-48CD-9394-A0F88357D6B0}" type="pres">
      <dgm:prSet presAssocID="{D250802E-9CF8-49D7-8271-10E79264DF2D}" presName="childText" presStyleLbl="conFgAcc1" presStyleIdx="1" presStyleCnt="3">
        <dgm:presLayoutVars>
          <dgm:bulletEnabled val="1"/>
        </dgm:presLayoutVars>
      </dgm:prSet>
      <dgm:spPr/>
    </dgm:pt>
    <dgm:pt modelId="{2874F08E-D7BF-4E43-A24E-2AA7AF69BDC1}" type="pres">
      <dgm:prSet presAssocID="{49E69260-4B42-45A8-B207-8E44D96AECA5}" presName="spaceBetweenRectangles" presStyleCnt="0"/>
      <dgm:spPr/>
    </dgm:pt>
    <dgm:pt modelId="{C28ABB4C-E2A7-4F67-9F46-97C324504353}" type="pres">
      <dgm:prSet presAssocID="{AC5AD04D-AEA0-47FC-A927-94EB568A87D7}" presName="parentLin" presStyleCnt="0"/>
      <dgm:spPr/>
    </dgm:pt>
    <dgm:pt modelId="{7A941AAB-4305-425C-8A74-BF3CF01B6E88}" type="pres">
      <dgm:prSet presAssocID="{AC5AD04D-AEA0-47FC-A927-94EB568A87D7}" presName="parentLeftMargin" presStyleLbl="node1" presStyleIdx="1" presStyleCnt="3"/>
      <dgm:spPr/>
      <dgm:t>
        <a:bodyPr/>
        <a:lstStyle/>
        <a:p>
          <a:endParaRPr lang="en-GB"/>
        </a:p>
      </dgm:t>
    </dgm:pt>
    <dgm:pt modelId="{9DEC2E99-BD5F-4D55-8B84-2C7FDE40DE4B}" type="pres">
      <dgm:prSet presAssocID="{AC5AD04D-AEA0-47FC-A927-94EB568A87D7}" presName="parentText" presStyleLbl="node1" presStyleIdx="2" presStyleCnt="3" custScaleX="127580" custScaleY="179456" custLinFactNeighborX="-27487" custLinFactNeighborY="13830">
        <dgm:presLayoutVars>
          <dgm:chMax val="0"/>
          <dgm:bulletEnabled val="1"/>
        </dgm:presLayoutVars>
      </dgm:prSet>
      <dgm:spPr/>
      <dgm:t>
        <a:bodyPr/>
        <a:lstStyle/>
        <a:p>
          <a:endParaRPr lang="en-GB"/>
        </a:p>
      </dgm:t>
    </dgm:pt>
    <dgm:pt modelId="{D771A99F-6466-47AF-834F-1E5BC99F4DA6}" type="pres">
      <dgm:prSet presAssocID="{AC5AD04D-AEA0-47FC-A927-94EB568A87D7}" presName="negativeSpace" presStyleCnt="0"/>
      <dgm:spPr/>
    </dgm:pt>
    <dgm:pt modelId="{18B0A642-4F13-4E76-A837-7BA85D75FAE9}" type="pres">
      <dgm:prSet presAssocID="{AC5AD04D-AEA0-47FC-A927-94EB568A87D7}" presName="childText" presStyleLbl="conFgAcc1" presStyleIdx="2" presStyleCnt="3">
        <dgm:presLayoutVars>
          <dgm:bulletEnabled val="1"/>
        </dgm:presLayoutVars>
      </dgm:prSet>
      <dgm:spPr/>
    </dgm:pt>
  </dgm:ptLst>
  <dgm:cxnLst>
    <dgm:cxn modelId="{E85F6028-58E4-4CFD-9FD0-C7FCA2288F07}" srcId="{DCEA0D60-9F64-4176-AFDC-CD13E9034F88}" destId="{AC5AD04D-AEA0-47FC-A927-94EB568A87D7}" srcOrd="2" destOrd="0" parTransId="{F9829287-CD4F-44AB-9F74-B83B93522264}" sibTransId="{37F9A33A-2444-4710-9AE0-5D43E803DADC}"/>
    <dgm:cxn modelId="{7A59AC45-C69E-4C6D-97EF-1CF3BF111574}" type="presOf" srcId="{D250802E-9CF8-49D7-8271-10E79264DF2D}" destId="{56447C33-52F9-4AD6-A758-C88083E28398}" srcOrd="1" destOrd="0" presId="urn:microsoft.com/office/officeart/2005/8/layout/list1"/>
    <dgm:cxn modelId="{5056BA30-8754-48B8-8D0C-A3BD9F4096ED}" type="presOf" srcId="{DCEA0D60-9F64-4176-AFDC-CD13E9034F88}" destId="{81119545-01C0-492E-8902-B9E4C41BC965}" srcOrd="0" destOrd="0" presId="urn:microsoft.com/office/officeart/2005/8/layout/list1"/>
    <dgm:cxn modelId="{F2091321-834B-412C-8C35-E55E321CF0F6}" type="presOf" srcId="{AC5AD04D-AEA0-47FC-A927-94EB568A87D7}" destId="{7A941AAB-4305-425C-8A74-BF3CF01B6E88}" srcOrd="0" destOrd="0" presId="urn:microsoft.com/office/officeart/2005/8/layout/list1"/>
    <dgm:cxn modelId="{6287AC3C-C9EA-4E3B-9934-093074BFA84C}" type="presOf" srcId="{F8E0D743-5703-4664-8CEA-AE9186406B22}" destId="{9F0B99B2-43D1-4C64-972F-99D6992AA1A1}" srcOrd="1" destOrd="0" presId="urn:microsoft.com/office/officeart/2005/8/layout/list1"/>
    <dgm:cxn modelId="{EE72B2F9-6EE9-4025-B4D7-A52DCFB86566}" type="presOf" srcId="{F8E0D743-5703-4664-8CEA-AE9186406B22}" destId="{67ADBE82-E72D-4770-A69E-D35096A01843}" srcOrd="0" destOrd="0" presId="urn:microsoft.com/office/officeart/2005/8/layout/list1"/>
    <dgm:cxn modelId="{6F9F82A2-7B5F-4EB5-94CB-C32424FACB39}" type="presOf" srcId="{D250802E-9CF8-49D7-8271-10E79264DF2D}" destId="{72E35F37-E58A-4152-823B-089457B41EBD}" srcOrd="0" destOrd="0" presId="urn:microsoft.com/office/officeart/2005/8/layout/list1"/>
    <dgm:cxn modelId="{B79C2D98-E76C-4869-A223-3160ED1AF65E}" srcId="{DCEA0D60-9F64-4176-AFDC-CD13E9034F88}" destId="{F8E0D743-5703-4664-8CEA-AE9186406B22}" srcOrd="0" destOrd="0" parTransId="{2B537FE1-2EE4-4A71-9910-9CD734010431}" sibTransId="{DC5FCECF-5FE5-4F38-BB96-C380D6656D72}"/>
    <dgm:cxn modelId="{19B539BC-584F-43FE-8A24-B386B5BF55D9}" type="presOf" srcId="{AC5AD04D-AEA0-47FC-A927-94EB568A87D7}" destId="{9DEC2E99-BD5F-4D55-8B84-2C7FDE40DE4B}" srcOrd="1" destOrd="0" presId="urn:microsoft.com/office/officeart/2005/8/layout/list1"/>
    <dgm:cxn modelId="{A064DE76-3E56-43BC-ACE7-FF7BD0E8C473}" srcId="{DCEA0D60-9F64-4176-AFDC-CD13E9034F88}" destId="{D250802E-9CF8-49D7-8271-10E79264DF2D}" srcOrd="1" destOrd="0" parTransId="{8DEBBD7A-0DEA-46F7-A6B3-3B1D80B602B4}" sibTransId="{49E69260-4B42-45A8-B207-8E44D96AECA5}"/>
    <dgm:cxn modelId="{D31B4F4D-4FDD-42A0-A794-E7A0C109F222}" type="presParOf" srcId="{81119545-01C0-492E-8902-B9E4C41BC965}" destId="{A1C44DAA-9306-4D31-9F6D-04B7C086AC9E}" srcOrd="0" destOrd="0" presId="urn:microsoft.com/office/officeart/2005/8/layout/list1"/>
    <dgm:cxn modelId="{543CD477-FAE0-4110-B381-52AB1F545C30}" type="presParOf" srcId="{A1C44DAA-9306-4D31-9F6D-04B7C086AC9E}" destId="{67ADBE82-E72D-4770-A69E-D35096A01843}" srcOrd="0" destOrd="0" presId="urn:microsoft.com/office/officeart/2005/8/layout/list1"/>
    <dgm:cxn modelId="{EE9BBB08-BC53-4109-8335-DA263F115854}" type="presParOf" srcId="{A1C44DAA-9306-4D31-9F6D-04B7C086AC9E}" destId="{9F0B99B2-43D1-4C64-972F-99D6992AA1A1}" srcOrd="1" destOrd="0" presId="urn:microsoft.com/office/officeart/2005/8/layout/list1"/>
    <dgm:cxn modelId="{A4AD8D7A-9EB5-4FAF-8760-36417D986C50}" type="presParOf" srcId="{81119545-01C0-492E-8902-B9E4C41BC965}" destId="{9087CEA5-5374-43E7-AB4C-0157AED88152}" srcOrd="1" destOrd="0" presId="urn:microsoft.com/office/officeart/2005/8/layout/list1"/>
    <dgm:cxn modelId="{A1CDB6AD-2F17-4907-8FBB-65ABE5210E99}" type="presParOf" srcId="{81119545-01C0-492E-8902-B9E4C41BC965}" destId="{093C709B-D76E-450B-A3F2-C6458A552CDC}" srcOrd="2" destOrd="0" presId="urn:microsoft.com/office/officeart/2005/8/layout/list1"/>
    <dgm:cxn modelId="{0897579C-26B8-407D-8C0A-357DC105B3C5}" type="presParOf" srcId="{81119545-01C0-492E-8902-B9E4C41BC965}" destId="{BBB98BCD-72C6-4DCA-AEA2-69DB27F4035A}" srcOrd="3" destOrd="0" presId="urn:microsoft.com/office/officeart/2005/8/layout/list1"/>
    <dgm:cxn modelId="{F3FD9FAC-CB58-4585-AF29-C589F3D1B894}" type="presParOf" srcId="{81119545-01C0-492E-8902-B9E4C41BC965}" destId="{35275239-3A8B-4B42-A664-D6CD7E2061F8}" srcOrd="4" destOrd="0" presId="urn:microsoft.com/office/officeart/2005/8/layout/list1"/>
    <dgm:cxn modelId="{C9B6E6E3-7FD4-43CD-A02D-B6F33501A145}" type="presParOf" srcId="{35275239-3A8B-4B42-A664-D6CD7E2061F8}" destId="{72E35F37-E58A-4152-823B-089457B41EBD}" srcOrd="0" destOrd="0" presId="urn:microsoft.com/office/officeart/2005/8/layout/list1"/>
    <dgm:cxn modelId="{65175B5A-EA24-450D-88D2-26ABED79AE99}" type="presParOf" srcId="{35275239-3A8B-4B42-A664-D6CD7E2061F8}" destId="{56447C33-52F9-4AD6-A758-C88083E28398}" srcOrd="1" destOrd="0" presId="urn:microsoft.com/office/officeart/2005/8/layout/list1"/>
    <dgm:cxn modelId="{4C6B139F-7E30-4AF5-B0E1-AF81CB4D1D0A}" type="presParOf" srcId="{81119545-01C0-492E-8902-B9E4C41BC965}" destId="{2F5ABB5A-97AE-48B6-9534-A8627CA28CF9}" srcOrd="5" destOrd="0" presId="urn:microsoft.com/office/officeart/2005/8/layout/list1"/>
    <dgm:cxn modelId="{B4AFD3FC-C590-4543-A36D-8F0CA7A27FA7}" type="presParOf" srcId="{81119545-01C0-492E-8902-B9E4C41BC965}" destId="{2D3AC72B-F9D6-48CD-9394-A0F88357D6B0}" srcOrd="6" destOrd="0" presId="urn:microsoft.com/office/officeart/2005/8/layout/list1"/>
    <dgm:cxn modelId="{2631DEAD-CA32-4A49-BC6C-5F2667B293E1}" type="presParOf" srcId="{81119545-01C0-492E-8902-B9E4C41BC965}" destId="{2874F08E-D7BF-4E43-A24E-2AA7AF69BDC1}" srcOrd="7" destOrd="0" presId="urn:microsoft.com/office/officeart/2005/8/layout/list1"/>
    <dgm:cxn modelId="{7B3298E4-D4DF-4652-A5D6-ADD79CA0EFFF}" type="presParOf" srcId="{81119545-01C0-492E-8902-B9E4C41BC965}" destId="{C28ABB4C-E2A7-4F67-9F46-97C324504353}" srcOrd="8" destOrd="0" presId="urn:microsoft.com/office/officeart/2005/8/layout/list1"/>
    <dgm:cxn modelId="{A9B570DA-9C7E-4F3F-AEF0-3F278909BC6F}" type="presParOf" srcId="{C28ABB4C-E2A7-4F67-9F46-97C324504353}" destId="{7A941AAB-4305-425C-8A74-BF3CF01B6E88}" srcOrd="0" destOrd="0" presId="urn:microsoft.com/office/officeart/2005/8/layout/list1"/>
    <dgm:cxn modelId="{65E142D9-A922-4F99-8885-53E9E7E1573D}" type="presParOf" srcId="{C28ABB4C-E2A7-4F67-9F46-97C324504353}" destId="{9DEC2E99-BD5F-4D55-8B84-2C7FDE40DE4B}" srcOrd="1" destOrd="0" presId="urn:microsoft.com/office/officeart/2005/8/layout/list1"/>
    <dgm:cxn modelId="{908A305C-3073-49CA-9802-0D566CF8E636}" type="presParOf" srcId="{81119545-01C0-492E-8902-B9E4C41BC965}" destId="{D771A99F-6466-47AF-834F-1E5BC99F4DA6}" srcOrd="9" destOrd="0" presId="urn:microsoft.com/office/officeart/2005/8/layout/list1"/>
    <dgm:cxn modelId="{4574EA0B-698D-4C79-A0B0-F97B6A086967}" type="presParOf" srcId="{81119545-01C0-492E-8902-B9E4C41BC965}" destId="{18B0A642-4F13-4E76-A837-7BA85D75FAE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37EC4-067C-47A2-B723-42C2D7EC2E3D}">
      <dsp:nvSpPr>
        <dsp:cNvPr id="0" name=""/>
        <dsp:cNvSpPr/>
      </dsp:nvSpPr>
      <dsp:spPr>
        <a:xfrm>
          <a:off x="0" y="504505"/>
          <a:ext cx="8229600" cy="781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1C4C7C-7FAB-4462-B588-587913502152}">
      <dsp:nvSpPr>
        <dsp:cNvPr id="0" name=""/>
        <dsp:cNvSpPr/>
      </dsp:nvSpPr>
      <dsp:spPr>
        <a:xfrm>
          <a:off x="370385" y="100910"/>
          <a:ext cx="7550748" cy="915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GB" sz="2800" kern="1200" dirty="0" smtClean="0"/>
            <a:t>To further develop our understanding of NAR</a:t>
          </a:r>
          <a:endParaRPr lang="en-GB" sz="2800" kern="1200" dirty="0"/>
        </a:p>
      </dsp:txBody>
      <dsp:txXfrm>
        <a:off x="415057" y="145582"/>
        <a:ext cx="7461404" cy="825776"/>
      </dsp:txXfrm>
    </dsp:sp>
    <dsp:sp modelId="{093C709B-D76E-450B-A3F2-C6458A552CDC}">
      <dsp:nvSpPr>
        <dsp:cNvPr id="0" name=""/>
        <dsp:cNvSpPr/>
      </dsp:nvSpPr>
      <dsp:spPr>
        <a:xfrm>
          <a:off x="0" y="2291657"/>
          <a:ext cx="8229600" cy="781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B99B2-43D1-4C64-972F-99D6992AA1A1}">
      <dsp:nvSpPr>
        <dsp:cNvPr id="0" name=""/>
        <dsp:cNvSpPr/>
      </dsp:nvSpPr>
      <dsp:spPr>
        <a:xfrm>
          <a:off x="411480" y="1453105"/>
          <a:ext cx="7758364" cy="129611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GB" sz="2800" kern="1200" dirty="0" smtClean="0"/>
            <a:t>To consider how we might use NAR to support learning, teaching and assessment</a:t>
          </a:r>
          <a:endParaRPr lang="en-GB" sz="2800" kern="1200" dirty="0"/>
        </a:p>
      </dsp:txBody>
      <dsp:txXfrm>
        <a:off x="474751" y="1516376"/>
        <a:ext cx="7631822" cy="1169569"/>
      </dsp:txXfrm>
    </dsp:sp>
    <dsp:sp modelId="{2D3AC72B-F9D6-48CD-9394-A0F88357D6B0}">
      <dsp:nvSpPr>
        <dsp:cNvPr id="0" name=""/>
        <dsp:cNvSpPr/>
      </dsp:nvSpPr>
      <dsp:spPr>
        <a:xfrm>
          <a:off x="0" y="3697817"/>
          <a:ext cx="8229600" cy="781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447C33-52F9-4AD6-A758-C88083E28398}">
      <dsp:nvSpPr>
        <dsp:cNvPr id="0" name=""/>
        <dsp:cNvSpPr/>
      </dsp:nvSpPr>
      <dsp:spPr>
        <a:xfrm>
          <a:off x="226369" y="3173728"/>
          <a:ext cx="7832079" cy="915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GB" sz="2800" kern="1200" dirty="0" smtClean="0"/>
            <a:t>To explore NAR and consider the story so far in populating it</a:t>
          </a:r>
          <a:endParaRPr lang="en-GB" sz="2800" kern="1200" dirty="0"/>
        </a:p>
      </dsp:txBody>
      <dsp:txXfrm>
        <a:off x="271041" y="3218400"/>
        <a:ext cx="7742735"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C709B-D76E-450B-A3F2-C6458A552CDC}">
      <dsp:nvSpPr>
        <dsp:cNvPr id="0" name=""/>
        <dsp:cNvSpPr/>
      </dsp:nvSpPr>
      <dsp:spPr>
        <a:xfrm>
          <a:off x="0" y="1194276"/>
          <a:ext cx="8229600" cy="403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B99B2-43D1-4C64-972F-99D6992AA1A1}">
      <dsp:nvSpPr>
        <dsp:cNvPr id="0" name=""/>
        <dsp:cNvSpPr/>
      </dsp:nvSpPr>
      <dsp:spPr>
        <a:xfrm>
          <a:off x="154359" y="105413"/>
          <a:ext cx="7412964" cy="132505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GB" sz="2800" kern="1200" dirty="0" smtClean="0">
              <a:latin typeface="+mj-lt"/>
              <a:cs typeface="Arial" charset="0"/>
            </a:rPr>
            <a:t>Better understanding of how </a:t>
          </a:r>
          <a:r>
            <a:rPr lang="en-GB" sz="2800" kern="1200" dirty="0" smtClean="0">
              <a:solidFill>
                <a:schemeClr val="tx1"/>
              </a:solidFill>
              <a:latin typeface="+mj-lt"/>
              <a:cs typeface="Arial" charset="0"/>
            </a:rPr>
            <a:t>NAR supports</a:t>
          </a:r>
          <a:r>
            <a:rPr lang="en-GB" sz="2800" kern="1200" dirty="0" smtClean="0">
              <a:solidFill>
                <a:srgbClr val="C00000"/>
              </a:solidFill>
              <a:latin typeface="+mj-lt"/>
              <a:cs typeface="Arial" charset="0"/>
            </a:rPr>
            <a:t> </a:t>
          </a:r>
          <a:r>
            <a:rPr lang="en-GB" sz="2800" kern="1200" dirty="0" smtClean="0">
              <a:latin typeface="+mj-lt"/>
              <a:cs typeface="Arial" charset="0"/>
            </a:rPr>
            <a:t>learning, teaching and assessment.</a:t>
          </a:r>
          <a:endParaRPr lang="en-GB" sz="2800" kern="1200" dirty="0">
            <a:latin typeface="+mj-lt"/>
          </a:endParaRPr>
        </a:p>
      </dsp:txBody>
      <dsp:txXfrm>
        <a:off x="219043" y="170097"/>
        <a:ext cx="7283596" cy="1195687"/>
      </dsp:txXfrm>
    </dsp:sp>
    <dsp:sp modelId="{2D3AC72B-F9D6-48CD-9394-A0F88357D6B0}">
      <dsp:nvSpPr>
        <dsp:cNvPr id="0" name=""/>
        <dsp:cNvSpPr/>
      </dsp:nvSpPr>
      <dsp:spPr>
        <a:xfrm>
          <a:off x="0" y="2595435"/>
          <a:ext cx="8229600" cy="403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447C33-52F9-4AD6-A758-C88083E28398}">
      <dsp:nvSpPr>
        <dsp:cNvPr id="0" name=""/>
        <dsp:cNvSpPr/>
      </dsp:nvSpPr>
      <dsp:spPr>
        <a:xfrm>
          <a:off x="230651" y="1641585"/>
          <a:ext cx="7290150" cy="1147718"/>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GB" sz="2800" kern="1200" dirty="0" smtClean="0">
              <a:latin typeface="+mj-lt"/>
              <a:cs typeface="Arial" charset="0"/>
            </a:rPr>
            <a:t>More familiar with available guidance and more confident in </a:t>
          </a:r>
          <a:r>
            <a:rPr lang="en-GB" sz="2800" kern="1200" dirty="0" smtClean="0">
              <a:solidFill>
                <a:schemeClr val="tx1"/>
              </a:solidFill>
              <a:latin typeface="+mj-lt"/>
              <a:cs typeface="Arial" charset="0"/>
            </a:rPr>
            <a:t>accessing </a:t>
          </a:r>
          <a:r>
            <a:rPr lang="en-GB" sz="2800" kern="1200" dirty="0" smtClean="0">
              <a:latin typeface="+mj-lt"/>
              <a:cs typeface="Arial" charset="0"/>
            </a:rPr>
            <a:t>appropriate resources from </a:t>
          </a:r>
          <a:r>
            <a:rPr lang="en-GB" sz="2800" kern="1200" dirty="0" smtClean="0">
              <a:solidFill>
                <a:srgbClr val="002060"/>
              </a:solidFill>
              <a:latin typeface="+mj-lt"/>
              <a:cs typeface="Arial" charset="0"/>
            </a:rPr>
            <a:t>NAR .</a:t>
          </a:r>
          <a:endParaRPr lang="en-GB" sz="2800" kern="1200" dirty="0">
            <a:solidFill>
              <a:srgbClr val="002060"/>
            </a:solidFill>
            <a:latin typeface="+mj-lt"/>
          </a:endParaRPr>
        </a:p>
      </dsp:txBody>
      <dsp:txXfrm>
        <a:off x="286678" y="1697612"/>
        <a:ext cx="7178096" cy="1035664"/>
      </dsp:txXfrm>
    </dsp:sp>
    <dsp:sp modelId="{18B0A642-4F13-4E76-A837-7BA85D75FAE9}">
      <dsp:nvSpPr>
        <dsp:cNvPr id="0" name=""/>
        <dsp:cNvSpPr/>
      </dsp:nvSpPr>
      <dsp:spPr>
        <a:xfrm>
          <a:off x="0" y="3696482"/>
          <a:ext cx="8229600" cy="403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EC2E99-BD5F-4D55-8B84-2C7FDE40DE4B}">
      <dsp:nvSpPr>
        <dsp:cNvPr id="0" name=""/>
        <dsp:cNvSpPr/>
      </dsp:nvSpPr>
      <dsp:spPr>
        <a:xfrm>
          <a:off x="298376" y="3150357"/>
          <a:ext cx="7349526" cy="84760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GB" sz="2800" kern="1200" dirty="0" smtClean="0">
              <a:latin typeface="+mj-lt"/>
              <a:cs typeface="Arial" charset="0"/>
            </a:rPr>
            <a:t>Better understanding of how </a:t>
          </a:r>
          <a:r>
            <a:rPr lang="en-GB" sz="2800" kern="1200" dirty="0" smtClean="0">
              <a:solidFill>
                <a:srgbClr val="002060"/>
              </a:solidFill>
              <a:latin typeface="+mj-lt"/>
              <a:cs typeface="Arial" charset="0"/>
            </a:rPr>
            <a:t>NAR supports </a:t>
          </a:r>
          <a:r>
            <a:rPr lang="en-GB" sz="2800" kern="1200" dirty="0" smtClean="0">
              <a:latin typeface="+mj-lt"/>
              <a:cs typeface="Arial" charset="0"/>
            </a:rPr>
            <a:t> moderation activity.</a:t>
          </a:r>
          <a:endParaRPr lang="en-GB" sz="2800" kern="1200" dirty="0">
            <a:latin typeface="+mj-lt"/>
          </a:endParaRPr>
        </a:p>
      </dsp:txBody>
      <dsp:txXfrm>
        <a:off x="339753" y="3191734"/>
        <a:ext cx="7266772" cy="764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66C1AD2-743B-462B-8306-FD6BCE057B0D}" type="datetimeFigureOut">
              <a:rPr lang="en-US"/>
              <a:pPr>
                <a:defRPr/>
              </a:pPr>
              <a:t>1/22/2013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90E463F-DAFF-4169-8068-5279359B7567}" type="slidenum">
              <a:rPr lang="en-US"/>
              <a:pPr>
                <a:defRPr/>
              </a:pPr>
              <a:t>‹#›</a:t>
            </a:fld>
            <a:endParaRPr lang="en-US"/>
          </a:p>
        </p:txBody>
      </p:sp>
    </p:spTree>
    <p:extLst>
      <p:ext uri="{BB962C8B-B14F-4D97-AF65-F5344CB8AC3E}">
        <p14:creationId xmlns:p14="http://schemas.microsoft.com/office/powerpoint/2010/main" val="1879462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bout.narscotland.org.uk/Images/UsingNARforAssessment_tcm4-662726.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bout.narscotland.org.uk/Images/NAR-Flow-chart_tcm4-671023.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ducationscotland.gov.uk/sharingpractice/h/howschoolsusenar/introduction.asp?strReferringChannel=learningteachingandassessment&amp;strReferringPageID=tcm:4-614875-64&amp;class=l3+d13798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ducationscotland.gov.uk/resources/a/assessmentmoderation/introduction.asp?strReferringChannel=learningteachingandassessment&amp;strReferringPageID=tcm:4-614875-64&amp;class=l3+d141406"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ltscotland.org.uk/buildingyourcurriculum/policycontext/btc/btc5.asp"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about.narscotland.org.uk/Images/NARUserManual_tcm4-671022.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bout.narscotland.org.uk/Images/NARUserManual_tcm4-671022.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about.narscotland.org.uk/Images/NARUserManual_tcm4-671022.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about.narscotland.org.uk/Images/UsingNARforAssessment_tcm4-662726.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arscotland.org.uk/virtual_file_path/991/20110729094216/index.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narscotland.org.uk/virtual_file_path/43/20110627162152/index.html"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narscotland.org.uk/_search.jsp?search_phrase=SOUTH%20LANARKSHIR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u="sng" dirty="0"/>
              <a:t>HOW TO USE THIS RESOURCE</a:t>
            </a:r>
            <a:endParaRPr lang="en-GB" dirty="0"/>
          </a:p>
          <a:p>
            <a:r>
              <a:rPr lang="en-GB" dirty="0"/>
              <a:t>How this resource is used will </a:t>
            </a:r>
            <a:r>
              <a:rPr lang="en-GB" b="1" dirty="0"/>
              <a:t>vary</a:t>
            </a:r>
            <a:r>
              <a:rPr lang="en-GB" dirty="0"/>
              <a:t> according to the needs of the individual / group and can be over more than one session.</a:t>
            </a:r>
          </a:p>
          <a:p>
            <a:r>
              <a:rPr lang="en-GB" dirty="0"/>
              <a:t>The resource may be used INDIVIDUALLY in order to familiarise the practitioner with specific areas of NAR. </a:t>
            </a:r>
          </a:p>
          <a:p>
            <a:r>
              <a:rPr lang="en-GB" dirty="0"/>
              <a:t>It can also be used COLLECTIVELY with the aim of stimulating professional dialogue and reflection, for example for the purpose of </a:t>
            </a:r>
            <a:r>
              <a:rPr lang="en-GB" b="1" dirty="0"/>
              <a:t>moderation</a:t>
            </a:r>
            <a:r>
              <a:rPr lang="en-GB" dirty="0"/>
              <a:t> with departmental or whole school staff, subject networks, engaging with partners, etc… </a:t>
            </a:r>
          </a:p>
          <a:p>
            <a:r>
              <a:rPr lang="en-GB" dirty="0"/>
              <a:t>The PowerPoint Presentation can be accessed on a stop/start basis from beginning to end as and when time permits. </a:t>
            </a:r>
          </a:p>
          <a:p>
            <a:r>
              <a:rPr lang="en-GB" dirty="0"/>
              <a:t>Alternatively, practitioners may wish to directly access sections which have specific relevance to their individual or collective needs at a particular time.</a:t>
            </a:r>
          </a:p>
          <a:p>
            <a:r>
              <a:rPr lang="en-GB" b="1" dirty="0"/>
              <a:t> </a:t>
            </a:r>
            <a:endParaRPr lang="en-GB" dirty="0"/>
          </a:p>
          <a:p>
            <a:pPr algn="ctr"/>
            <a:r>
              <a:rPr lang="en-GB" b="1" dirty="0"/>
              <a:t>The PowerPoint Presentation should ONLY be used / viewed in conjunction with the notes on the slide notes pages.</a:t>
            </a:r>
            <a:endParaRPr lang="en-GB" dirty="0"/>
          </a:p>
          <a:p>
            <a:pPr algn="ctr"/>
            <a:r>
              <a:rPr lang="en-GB" b="1" i="1" dirty="0"/>
              <a:t>(It would be useful to have a paper copy of notes pages to hand when using this PowerPoint Presentation)</a:t>
            </a:r>
            <a:endParaRPr lang="en-GB" b="1" dirty="0"/>
          </a:p>
          <a:p>
            <a:pPr algn="ctr"/>
            <a:r>
              <a:rPr lang="en-US" i="1" dirty="0"/>
              <a:t> </a:t>
            </a:r>
            <a:endParaRPr lang="en-GB" dirty="0"/>
          </a:p>
          <a:p>
            <a:r>
              <a:rPr lang="en-US" dirty="0"/>
              <a:t> </a:t>
            </a:r>
            <a:endParaRPr lang="en-GB" dirty="0"/>
          </a:p>
          <a:p>
            <a:endParaRPr lang="en-GB" dirty="0" smtClean="0"/>
          </a:p>
        </p:txBody>
      </p:sp>
      <p:sp>
        <p:nvSpPr>
          <p:cNvPr id="4" name="Slide Number Placeholder 3"/>
          <p:cNvSpPr>
            <a:spLocks noGrp="1"/>
          </p:cNvSpPr>
          <p:nvPr>
            <p:ph type="sldNum" sz="quarter" idx="5"/>
          </p:nvPr>
        </p:nvSpPr>
        <p:spPr/>
        <p:txBody>
          <a:bodyPr/>
          <a:lstStyle/>
          <a:p>
            <a:pPr>
              <a:defRPr/>
            </a:pPr>
            <a:fld id="{E5C302B3-C935-46B1-A34D-D4497C408177}"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How can NAR help us better understand assessment and support MODERATION?</a:t>
            </a:r>
          </a:p>
        </p:txBody>
      </p:sp>
      <p:sp>
        <p:nvSpPr>
          <p:cNvPr id="4" name="Slide Number Placeholder 3"/>
          <p:cNvSpPr>
            <a:spLocks noGrp="1"/>
          </p:cNvSpPr>
          <p:nvPr>
            <p:ph type="sldNum" sz="quarter" idx="5"/>
          </p:nvPr>
        </p:nvSpPr>
        <p:spPr/>
        <p:txBody>
          <a:bodyPr/>
          <a:lstStyle/>
          <a:p>
            <a:pPr>
              <a:defRPr/>
            </a:pPr>
            <a:fld id="{18CCCAB4-DD85-4CE9-A0BC-802E68D20BAD}"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303214" y="4530725"/>
            <a:ext cx="6264275" cy="4651375"/>
          </a:xfrm>
          <a:extLst/>
        </p:spPr>
        <p:txBody>
          <a:bodyPr wrap="square" numCol="1" anchor="t" anchorCtr="0" compatLnSpc="1">
            <a:prstTxWarp prst="textNoShape">
              <a:avLst/>
            </a:prstTxWarp>
          </a:bodyPr>
          <a:lstStyle/>
          <a:p>
            <a:pPr>
              <a:defRPr/>
            </a:pPr>
            <a:r>
              <a:rPr lang="en-GB" b="1" dirty="0" smtClean="0"/>
              <a:t>How can NAR help? </a:t>
            </a:r>
          </a:p>
          <a:p>
            <a:pPr>
              <a:defRPr/>
            </a:pPr>
            <a:r>
              <a:rPr lang="en-GB" b="1" dirty="0" smtClean="0"/>
              <a:t>Helpful publication sets out different ways in which NAR supports assessment and moderation.</a:t>
            </a:r>
          </a:p>
          <a:p>
            <a:pPr>
              <a:defRPr/>
            </a:pPr>
            <a:r>
              <a:rPr lang="en-GB" b="1" dirty="0">
                <a:hlinkClick r:id="rId3"/>
              </a:rPr>
              <a:t>http://</a:t>
            </a:r>
            <a:r>
              <a:rPr lang="en-GB" b="1" dirty="0" smtClean="0">
                <a:hlinkClick r:id="rId3"/>
              </a:rPr>
              <a:t>about.narscotland.org.uk/Images/UsingNARforAssessment_tcm4-662726.pdf</a:t>
            </a:r>
            <a:endParaRPr lang="en-GB" b="1" dirty="0" smtClean="0"/>
          </a:p>
          <a:p>
            <a:pPr>
              <a:defRPr/>
            </a:pPr>
            <a:endParaRPr lang="en-GB" b="1" dirty="0" smtClean="0"/>
          </a:p>
          <a:p>
            <a:pPr>
              <a:defRPr/>
            </a:pPr>
            <a:r>
              <a:rPr lang="en-GB" b="1" dirty="0" smtClean="0"/>
              <a:t>UNDERSTAND</a:t>
            </a:r>
            <a:r>
              <a:rPr lang="en-GB" dirty="0" smtClean="0"/>
              <a:t> </a:t>
            </a:r>
            <a:r>
              <a:rPr lang="en-GB" b="1" dirty="0" smtClean="0"/>
              <a:t>APPROACHES TO ASSESSMENT:</a:t>
            </a:r>
          </a:p>
          <a:p>
            <a:pPr marL="171450" indent="-171450">
              <a:buFont typeface="Arial" pitchFamily="34" charset="0"/>
              <a:buChar char="•"/>
              <a:defRPr/>
            </a:pPr>
            <a:r>
              <a:rPr lang="en-GB" dirty="0" smtClean="0"/>
              <a:t>How you can develop your thinking and practice of assessment in the  context of Curriculum for Excellence.</a:t>
            </a:r>
          </a:p>
          <a:p>
            <a:pPr marL="171450" indent="-171450">
              <a:buFont typeface="Arial" pitchFamily="34" charset="0"/>
              <a:buChar char="•"/>
              <a:defRPr/>
            </a:pPr>
            <a:r>
              <a:rPr lang="en-GB" dirty="0" smtClean="0"/>
              <a:t>How you can build on the emerging practice and examples provided on NAR to help you extend your range of assessment approaches.</a:t>
            </a:r>
          </a:p>
          <a:p>
            <a:pPr marL="171450" indent="-171450">
              <a:buFont typeface="Arial" pitchFamily="34" charset="0"/>
              <a:buChar char="•"/>
              <a:defRPr/>
            </a:pPr>
            <a:r>
              <a:rPr lang="en-GB" dirty="0" smtClean="0"/>
              <a:t> How you can use the assessment exemplars and materials to provide a focus for reflection and professional dialogue.</a:t>
            </a:r>
          </a:p>
          <a:p>
            <a:pPr marL="171450" indent="-171450">
              <a:buFont typeface="Arial" pitchFamily="34" charset="0"/>
              <a:buChar char="•"/>
              <a:defRPr/>
            </a:pPr>
            <a:r>
              <a:rPr lang="en-GB" dirty="0" smtClean="0"/>
              <a:t>How you can use the exemplars to develop a shared understanding of  standards and expectations which can be applied fairly and consistently.</a:t>
            </a:r>
          </a:p>
          <a:p>
            <a:pPr marL="171450" indent="-171450">
              <a:buFontTx/>
              <a:buChar char="•"/>
              <a:defRPr/>
            </a:pPr>
            <a:r>
              <a:rPr lang="en-GB" dirty="0" smtClean="0"/>
              <a:t>How you can use NAR as a forum to share your comments and ideas.</a:t>
            </a:r>
          </a:p>
          <a:p>
            <a:pPr>
              <a:defRPr/>
            </a:pPr>
            <a:r>
              <a:rPr lang="en-GB" b="1" dirty="0" smtClean="0"/>
              <a:t>SHARE MATERIALS WITH OTHERS: </a:t>
            </a:r>
            <a:r>
              <a:rPr lang="en-GB" dirty="0" smtClean="0"/>
              <a:t>Upload and publish the assessments you have created for others to find, use and adapt.</a:t>
            </a:r>
          </a:p>
          <a:p>
            <a:pPr>
              <a:defRPr/>
            </a:pPr>
            <a:r>
              <a:rPr lang="en-GB" dirty="0" smtClean="0"/>
              <a:t>• Classify your materials in terms of Curriculum for Excellence level/s, curriculum area/s and experiences and outcomes to help others find them.</a:t>
            </a:r>
          </a:p>
          <a:p>
            <a:pPr>
              <a:defRPr/>
            </a:pPr>
            <a:r>
              <a:rPr lang="en-GB" dirty="0" smtClean="0"/>
              <a:t>• Describe your materials to provide information and context to other NAR users</a:t>
            </a:r>
          </a:p>
        </p:txBody>
      </p:sp>
      <p:sp>
        <p:nvSpPr>
          <p:cNvPr id="4" name="Slide Number Placeholder 3"/>
          <p:cNvSpPr>
            <a:spLocks noGrp="1"/>
          </p:cNvSpPr>
          <p:nvPr>
            <p:ph type="sldNum" sz="quarter" idx="5"/>
          </p:nvPr>
        </p:nvSpPr>
        <p:spPr/>
        <p:txBody>
          <a:bodyPr/>
          <a:lstStyle/>
          <a:p>
            <a:pPr>
              <a:defRPr/>
            </a:pPr>
            <a:fld id="{6CB1EE14-2391-4790-AB0A-245E31F6E773}"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t>Click on COLOURED BAR to access video: Using NAR to understand Assessment (Acknowledgement to Education Scotland)</a:t>
            </a:r>
          </a:p>
          <a:p>
            <a:r>
              <a:rPr lang="en-GB" b="1" dirty="0" smtClean="0"/>
              <a:t>In this film clip, through the assessment exemplars , practitioners </a:t>
            </a:r>
            <a:r>
              <a:rPr lang="en-GB" dirty="0" smtClean="0"/>
              <a:t>share insights  into </a:t>
            </a:r>
            <a:r>
              <a:rPr lang="en-GB" b="1" dirty="0" smtClean="0"/>
              <a:t>assessment in practice </a:t>
            </a:r>
            <a:r>
              <a:rPr lang="en-GB" dirty="0" smtClean="0"/>
              <a:t>in real classrooms </a:t>
            </a:r>
            <a:r>
              <a:rPr lang="en-GB" b="1" dirty="0" smtClean="0"/>
              <a:t>and assessment as a coherent part of the L and T process.</a:t>
            </a:r>
          </a:p>
        </p:txBody>
      </p:sp>
      <p:sp>
        <p:nvSpPr>
          <p:cNvPr id="4" name="Slide Number Placeholder 3"/>
          <p:cNvSpPr>
            <a:spLocks noGrp="1"/>
          </p:cNvSpPr>
          <p:nvPr>
            <p:ph type="sldNum" sz="quarter" idx="5"/>
          </p:nvPr>
        </p:nvSpPr>
        <p:spPr/>
        <p:txBody>
          <a:bodyPr/>
          <a:lstStyle/>
          <a:p>
            <a:pPr>
              <a:defRPr/>
            </a:pPr>
            <a:fld id="{C73BCBAD-5D26-4958-AF92-B40BC3B34EA8}" type="slidenum">
              <a:rPr lang="en-GB" smtClean="0"/>
              <a:pPr>
                <a:defRPr/>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GB" dirty="0"/>
              <a:t>NAR enables educators to:  </a:t>
            </a:r>
          </a:p>
          <a:p>
            <a:pPr marL="171450" indent="-171450">
              <a:buFont typeface="Arial" pitchFamily="34" charset="0"/>
              <a:buChar char="•"/>
            </a:pPr>
            <a:r>
              <a:rPr lang="en-GB" b="1" dirty="0"/>
              <a:t>UNDERSTAND</a:t>
            </a:r>
            <a:r>
              <a:rPr lang="en-GB" dirty="0"/>
              <a:t> : develop their thinking and practice of assessment within the context of </a:t>
            </a:r>
            <a:r>
              <a:rPr lang="en-GB" dirty="0" err="1"/>
              <a:t>CfE</a:t>
            </a:r>
            <a:endParaRPr lang="en-GB" dirty="0"/>
          </a:p>
          <a:p>
            <a:pPr marL="171450" indent="-171450">
              <a:buFont typeface="Arial" pitchFamily="34" charset="0"/>
              <a:buChar char="•"/>
            </a:pPr>
            <a:r>
              <a:rPr lang="en-GB" b="1" dirty="0"/>
              <a:t>PLAN</a:t>
            </a:r>
            <a:r>
              <a:rPr lang="en-GB" dirty="0"/>
              <a:t>: see how colleagues have planned from the </a:t>
            </a:r>
            <a:r>
              <a:rPr lang="en-GB" dirty="0" err="1"/>
              <a:t>Es</a:t>
            </a:r>
            <a:r>
              <a:rPr lang="en-GB" dirty="0"/>
              <a:t> and </a:t>
            </a:r>
            <a:r>
              <a:rPr lang="en-GB" dirty="0" err="1"/>
              <a:t>Os</a:t>
            </a:r>
            <a:r>
              <a:rPr lang="en-GB" dirty="0"/>
              <a:t> – enabling  others to reflect on and develop their own planning</a:t>
            </a:r>
          </a:p>
          <a:p>
            <a:pPr marL="171450" indent="-171450">
              <a:buFont typeface="Arial" pitchFamily="34" charset="0"/>
              <a:buChar char="•"/>
            </a:pPr>
            <a:r>
              <a:rPr lang="en-GB" b="1" dirty="0"/>
              <a:t>CREATE</a:t>
            </a:r>
            <a:r>
              <a:rPr lang="en-GB" dirty="0"/>
              <a:t>: create , copy ,amend or customize materials to meet the needs of their learners</a:t>
            </a:r>
          </a:p>
          <a:p>
            <a:pPr marL="171450" indent="-171450">
              <a:buFont typeface="Arial" pitchFamily="34" charset="0"/>
              <a:buChar char="•"/>
            </a:pPr>
            <a:r>
              <a:rPr lang="en-GB" b="1" dirty="0"/>
              <a:t>MODERATE</a:t>
            </a:r>
            <a:r>
              <a:rPr lang="en-GB" dirty="0"/>
              <a:t> : use exemplars as a focus for discussion to raise standards and expectations and to ensure consistency</a:t>
            </a:r>
          </a:p>
          <a:p>
            <a:pPr marL="171450" indent="-171450">
              <a:buFont typeface="Arial" pitchFamily="34" charset="0"/>
              <a:buChar char="•"/>
            </a:pPr>
            <a:r>
              <a:rPr lang="en-GB" b="1" dirty="0"/>
              <a:t>SHARE </a:t>
            </a:r>
            <a:r>
              <a:rPr lang="en-GB" dirty="0"/>
              <a:t>: share, upload and publish materials for others to find, adapt and use</a:t>
            </a:r>
          </a:p>
          <a:p>
            <a:pPr marL="171450" indent="-171450">
              <a:buFont typeface="Arial" pitchFamily="34" charset="0"/>
              <a:buChar char="•"/>
            </a:pPr>
            <a:r>
              <a:rPr lang="en-GB" b="1" dirty="0"/>
              <a:t>USE</a:t>
            </a:r>
            <a:r>
              <a:rPr lang="en-GB" dirty="0"/>
              <a:t> : use the available materials to support them in turning the </a:t>
            </a:r>
            <a:r>
              <a:rPr lang="en-GB" dirty="0" err="1"/>
              <a:t>Es</a:t>
            </a:r>
            <a:r>
              <a:rPr lang="en-GB" dirty="0"/>
              <a:t> and </a:t>
            </a:r>
            <a:r>
              <a:rPr lang="en-GB" dirty="0" err="1"/>
              <a:t>Os</a:t>
            </a:r>
            <a:r>
              <a:rPr lang="en-GB" dirty="0"/>
              <a:t> into </a:t>
            </a:r>
            <a:r>
              <a:rPr lang="en-GB" dirty="0" smtClean="0"/>
              <a:t>action</a:t>
            </a:r>
            <a:endParaRPr lang="en-GB" dirty="0"/>
          </a:p>
        </p:txBody>
      </p:sp>
      <p:sp>
        <p:nvSpPr>
          <p:cNvPr id="4" name="Slide Number Placeholder 3"/>
          <p:cNvSpPr>
            <a:spLocks noGrp="1"/>
          </p:cNvSpPr>
          <p:nvPr>
            <p:ph type="sldNum" sz="quarter" idx="5"/>
          </p:nvPr>
        </p:nvSpPr>
        <p:spPr/>
        <p:txBody>
          <a:bodyPr/>
          <a:lstStyle/>
          <a:p>
            <a:pPr>
              <a:defRPr/>
            </a:pPr>
            <a:fld id="{8EB6E5E7-C105-4C06-AD4F-15E4D427ECAF}"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t>HOW CAN I USE NAR ASSESSMENT EXEMPLARS?</a:t>
            </a:r>
          </a:p>
          <a:p>
            <a:r>
              <a:rPr lang="en-GB" dirty="0" smtClean="0"/>
              <a:t>Teachers taking part in this </a:t>
            </a:r>
            <a:r>
              <a:rPr lang="en-GB" b="1" u="sng" dirty="0" smtClean="0"/>
              <a:t>collaborative approach </a:t>
            </a:r>
            <a:r>
              <a:rPr lang="en-GB" dirty="0" smtClean="0"/>
              <a:t>are actively involved in the process of moderation. Moderation involves reflection and dialogue about </a:t>
            </a:r>
          </a:p>
          <a:p>
            <a:r>
              <a:rPr lang="en-GB" dirty="0" smtClean="0"/>
              <a:t>learning. </a:t>
            </a:r>
          </a:p>
          <a:p>
            <a:r>
              <a:rPr lang="en-GB" dirty="0" smtClean="0"/>
              <a:t>Practitioners can use NAR materials as a focus for moderation activities. When uploading materials, practitioners will be expected to specify whether moderation has taken place at peer, school, cluster or local authority level. </a:t>
            </a:r>
          </a:p>
          <a:p>
            <a:endParaRPr lang="en-GB" dirty="0" smtClean="0"/>
          </a:p>
          <a:p>
            <a:r>
              <a:rPr lang="en-GB" dirty="0" smtClean="0"/>
              <a:t>Local authorities can make individual arrangements for moderation at authority level and can also put forward exemplars created by practitioners for national quality assurance and moderation.</a:t>
            </a:r>
          </a:p>
          <a:p>
            <a:endParaRPr lang="en-GB" dirty="0" smtClean="0"/>
          </a:p>
        </p:txBody>
      </p:sp>
      <p:sp>
        <p:nvSpPr>
          <p:cNvPr id="4" name="Slide Number Placeholder 3"/>
          <p:cNvSpPr>
            <a:spLocks noGrp="1"/>
          </p:cNvSpPr>
          <p:nvPr>
            <p:ph type="sldNum" sz="quarter" idx="5"/>
          </p:nvPr>
        </p:nvSpPr>
        <p:spPr/>
        <p:txBody>
          <a:bodyPr/>
          <a:lstStyle/>
          <a:p>
            <a:pPr>
              <a:defRPr/>
            </a:pPr>
            <a:fld id="{1E661C0D-ACC1-4423-B6F4-F905A9F68F85}"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t>CLICK ON CHART FOR INTERACTIVE SLIDE</a:t>
            </a:r>
          </a:p>
          <a:p>
            <a:r>
              <a:rPr lang="en-GB" b="1" dirty="0" smtClean="0"/>
              <a:t>Step by step instructions can be found on the National Assessment Resource homepage—entitled </a:t>
            </a:r>
            <a:r>
              <a:rPr lang="en-GB" b="1" i="1" dirty="0" smtClean="0"/>
              <a:t>NAR Process</a:t>
            </a:r>
            <a:r>
              <a:rPr lang="en-GB" b="1" dirty="0"/>
              <a:t>: </a:t>
            </a:r>
            <a:r>
              <a:rPr lang="en-GB" b="1" dirty="0">
                <a:hlinkClick r:id="rId3"/>
              </a:rPr>
              <a:t>http://</a:t>
            </a:r>
            <a:r>
              <a:rPr lang="en-GB" b="1" dirty="0" smtClean="0">
                <a:hlinkClick r:id="rId3"/>
              </a:rPr>
              <a:t>about.narscotland.org.uk/Images/NAR-Flow-chart_tcm4-671023.pdf</a:t>
            </a:r>
            <a:r>
              <a:rPr lang="en-GB" b="1" dirty="0" smtClean="0"/>
              <a:t>         </a:t>
            </a:r>
            <a:r>
              <a:rPr lang="en-GB" dirty="0" smtClean="0"/>
              <a:t>(Acknowledgement to Education Scotland)</a:t>
            </a:r>
          </a:p>
          <a:p>
            <a:endParaRPr lang="en-GB" b="1" i="1" dirty="0" smtClean="0"/>
          </a:p>
          <a:p>
            <a:r>
              <a:rPr lang="en-GB" b="1" dirty="0" smtClean="0"/>
              <a:t>PLAN TO ENSURE THAT assessment  is part of the T and L process: </a:t>
            </a:r>
            <a:r>
              <a:rPr lang="en-GB" dirty="0" smtClean="0"/>
              <a:t>Use NAR exemplars to see how practitioners have developed learning  using the experiences and outcomes and created learning intentions and success criteria.</a:t>
            </a:r>
          </a:p>
          <a:p>
            <a:r>
              <a:rPr lang="en-GB" dirty="0" smtClean="0"/>
              <a:t>• Explore each element of the planning process demonstrated in the   exemplars.</a:t>
            </a:r>
          </a:p>
          <a:p>
            <a:r>
              <a:rPr lang="en-GB" dirty="0" smtClean="0"/>
              <a:t>• Reflect on the learning experiences described in the exemplars and consider their relevance to your own practice. </a:t>
            </a:r>
          </a:p>
          <a:p>
            <a:r>
              <a:rPr lang="en-GB" dirty="0" smtClean="0"/>
              <a:t>• See how the practitioners have provided opportunities for </a:t>
            </a:r>
            <a:r>
              <a:rPr lang="en-GB" dirty="0" err="1" smtClean="0"/>
              <a:t>ongoing</a:t>
            </a:r>
            <a:r>
              <a:rPr lang="en-GB" dirty="0" smtClean="0"/>
              <a:t>  assessment. This includes peer and self-assessment, the delivery of quality feedback and next steps in learning.</a:t>
            </a:r>
          </a:p>
          <a:p>
            <a:r>
              <a:rPr lang="en-GB" dirty="0" smtClean="0"/>
              <a:t>• See how practitioners have agreed the standards and expectations of learning.</a:t>
            </a:r>
          </a:p>
          <a:p>
            <a:r>
              <a:rPr lang="en-GB" dirty="0" smtClean="0"/>
              <a:t>• Use this process as a model to develop thinking about your planning, or take any of the elements of the planning process as a focus for development and improvement</a:t>
            </a:r>
          </a:p>
        </p:txBody>
      </p:sp>
      <p:sp>
        <p:nvSpPr>
          <p:cNvPr id="4" name="Slide Number Placeholder 3"/>
          <p:cNvSpPr>
            <a:spLocks noGrp="1"/>
          </p:cNvSpPr>
          <p:nvPr>
            <p:ph type="sldNum" sz="quarter" idx="5"/>
          </p:nvPr>
        </p:nvSpPr>
        <p:spPr/>
        <p:txBody>
          <a:bodyPr/>
          <a:lstStyle/>
          <a:p>
            <a:pPr>
              <a:defRPr/>
            </a:pPr>
            <a:fld id="{7242716B-FB9C-46AF-AE1C-04B78C9408C2}" type="slidenum">
              <a:rPr lang="en-GB" smtClean="0"/>
              <a:pPr>
                <a:defRPr/>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extLst/>
        </p:spPr>
        <p:txBody>
          <a:bodyPr wrap="square" numCol="1" anchor="t" anchorCtr="0" compatLnSpc="1">
            <a:prstTxWarp prst="textNoShape">
              <a:avLst/>
            </a:prstTxWarp>
          </a:bodyPr>
          <a:lstStyle/>
          <a:p>
            <a:pPr eaLnBrk="1" fontAlgn="auto" hangingPunct="1">
              <a:spcAft>
                <a:spcPts val="0"/>
              </a:spcAft>
              <a:defRPr/>
            </a:pPr>
            <a:r>
              <a:rPr lang="en-GB" dirty="0" smtClean="0">
                <a:ea typeface="ＭＳ Ｐゴシック" pitchFamily="34" charset="-128"/>
              </a:rPr>
              <a:t>USE OF NAR in LAs:</a:t>
            </a:r>
          </a:p>
          <a:p>
            <a:pPr eaLnBrk="1" fontAlgn="auto" hangingPunct="1">
              <a:spcAft>
                <a:spcPts val="0"/>
              </a:spcAft>
              <a:buFont typeface="Arial" pitchFamily="34" charset="0"/>
              <a:buChar char="•"/>
              <a:defRPr/>
            </a:pPr>
            <a:r>
              <a:rPr lang="en-GB" dirty="0" smtClean="0">
                <a:ea typeface="ＭＳ Ｐゴシック" pitchFamily="34" charset="-128"/>
              </a:rPr>
              <a:t>Increasing </a:t>
            </a:r>
            <a:r>
              <a:rPr lang="en-GB" dirty="0">
                <a:ea typeface="ＭＳ Ｐゴシック" pitchFamily="34" charset="-128"/>
              </a:rPr>
              <a:t>practitioner awareness of link between learning within experiences and outcomes, how they could be interpreted and assessed in their schools.</a:t>
            </a:r>
            <a:br>
              <a:rPr lang="en-GB" dirty="0">
                <a:ea typeface="ＭＳ Ｐゴシック" pitchFamily="34" charset="-128"/>
              </a:rPr>
            </a:br>
            <a:endParaRPr lang="en-GB" dirty="0">
              <a:ea typeface="ＭＳ Ｐゴシック" pitchFamily="34" charset="-128"/>
            </a:endParaRPr>
          </a:p>
          <a:p>
            <a:pPr eaLnBrk="1" fontAlgn="auto" hangingPunct="1">
              <a:spcAft>
                <a:spcPts val="0"/>
              </a:spcAft>
              <a:buFont typeface="Arial" pitchFamily="34" charset="0"/>
              <a:buChar char="•"/>
              <a:defRPr/>
            </a:pPr>
            <a:r>
              <a:rPr lang="en-GB" dirty="0">
                <a:ea typeface="ＭＳ Ｐゴシック" pitchFamily="34" charset="-128"/>
              </a:rPr>
              <a:t>Increasing understanding of assessment as integral part of learning and teaching </a:t>
            </a:r>
            <a:r>
              <a:rPr lang="en-GB" dirty="0" smtClean="0">
                <a:ea typeface="ＭＳ Ｐゴシック" pitchFamily="34" charset="-128"/>
              </a:rPr>
              <a:t>process.</a:t>
            </a:r>
          </a:p>
          <a:p>
            <a:pPr eaLnBrk="1" fontAlgn="auto" hangingPunct="1">
              <a:spcAft>
                <a:spcPts val="0"/>
              </a:spcAft>
              <a:buFont typeface="Arial" pitchFamily="34" charset="0"/>
              <a:buChar char="•"/>
              <a:defRPr/>
            </a:pPr>
            <a:r>
              <a:rPr lang="en-GB" dirty="0" smtClean="0">
                <a:ea typeface="ＭＳ Ｐゴシック" pitchFamily="34" charset="-128"/>
              </a:rPr>
              <a:t>Practitioner involvement in dialogue and collaboration is supporting establishment of learning communities at school and cluster level.</a:t>
            </a:r>
            <a:br>
              <a:rPr lang="en-GB" dirty="0" smtClean="0">
                <a:ea typeface="ＭＳ Ｐゴシック" pitchFamily="34" charset="-128"/>
              </a:rPr>
            </a:br>
            <a:endParaRPr lang="en-GB" dirty="0" smtClean="0">
              <a:ea typeface="ＭＳ Ｐゴシック" pitchFamily="34" charset="-128"/>
            </a:endParaRPr>
          </a:p>
          <a:p>
            <a:pPr eaLnBrk="1" hangingPunct="1">
              <a:spcBef>
                <a:spcPct val="0"/>
              </a:spcBef>
              <a:defRPr/>
            </a:pPr>
            <a:endParaRPr lang="en-GB" dirty="0" smtClean="0">
              <a:ea typeface="ＭＳ Ｐゴシック" pitchFamily="34" charset="-128"/>
            </a:endParaRPr>
          </a:p>
        </p:txBody>
      </p:sp>
      <p:sp>
        <p:nvSpPr>
          <p:cNvPr id="16387" name="Slide Number Placeholder 3"/>
          <p:cNvSpPr>
            <a:spLocks noGrp="1"/>
          </p:cNvSpPr>
          <p:nvPr>
            <p:ph type="sldNum" sz="quarter" idx="5"/>
          </p:nvPr>
        </p:nvSpPr>
        <p:spPr bwMode="auto">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2BD680C-41AB-49F3-A8B9-F7B9201592DF}" type="slidenum">
              <a:rPr lang="en-GB" sz="1200">
                <a:latin typeface="Calibri" pitchFamily="34" charset="0"/>
              </a:rPr>
              <a:pPr eaLnBrk="1" hangingPunct="1">
                <a:defRPr/>
              </a:pPr>
              <a:t>16</a:t>
            </a:fld>
            <a:endParaRPr lang="en-GB"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Click on coloured bar for VIDEO: </a:t>
            </a:r>
            <a:r>
              <a:rPr lang="en-GB" b="1" dirty="0" smtClean="0"/>
              <a:t>(Acknowledgement to Education Scotland)</a:t>
            </a:r>
          </a:p>
          <a:p>
            <a:r>
              <a:rPr lang="en-GB" dirty="0" smtClean="0"/>
              <a:t>This video gives us an insight into how working through the NAR process has impacted on how practitioners think about assessment.</a:t>
            </a:r>
          </a:p>
        </p:txBody>
      </p:sp>
      <p:sp>
        <p:nvSpPr>
          <p:cNvPr id="4" name="Slide Number Placeholder 3"/>
          <p:cNvSpPr>
            <a:spLocks noGrp="1"/>
          </p:cNvSpPr>
          <p:nvPr>
            <p:ph type="sldNum" sz="quarter" idx="5"/>
          </p:nvPr>
        </p:nvSpPr>
        <p:spPr/>
        <p:txBody>
          <a:bodyPr/>
          <a:lstStyle/>
          <a:p>
            <a:pPr>
              <a:defRPr/>
            </a:pPr>
            <a:fld id="{3C21B3EC-8113-401A-A071-5F2E5E9CBB1B}" type="slidenum">
              <a:rPr lang="en-GB" smtClean="0"/>
              <a:pPr>
                <a:defRPr/>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1" dirty="0" smtClean="0">
                <a:ea typeface="ＭＳ Ｐゴシック" pitchFamily="34" charset="-128"/>
              </a:rPr>
              <a:t>USE OF NAR at NATIONAL LEVEL</a:t>
            </a:r>
            <a:r>
              <a:rPr lang="en-GB" dirty="0" smtClean="0">
                <a:ea typeface="ＭＳ Ｐゴシック" pitchFamily="34" charset="-128"/>
              </a:rPr>
              <a:t>:</a:t>
            </a:r>
          </a:p>
          <a:p>
            <a:pPr marL="171450" indent="-171450" eaLnBrk="1" hangingPunct="1">
              <a:spcBef>
                <a:spcPct val="0"/>
              </a:spcBef>
              <a:buFont typeface="Arial" pitchFamily="34" charset="0"/>
              <a:buChar char="•"/>
            </a:pPr>
            <a:r>
              <a:rPr lang="en-GB" dirty="0" smtClean="0">
                <a:ea typeface="ＭＳ Ｐゴシック" pitchFamily="34" charset="-128"/>
              </a:rPr>
              <a:t>Moderation involves reflection and dialogue about learning. </a:t>
            </a:r>
          </a:p>
          <a:p>
            <a:pPr eaLnBrk="1" hangingPunct="1">
              <a:spcBef>
                <a:spcPct val="0"/>
              </a:spcBef>
            </a:pPr>
            <a:endParaRPr lang="en-GB" dirty="0" smtClean="0">
              <a:ea typeface="ＭＳ Ｐゴシック" pitchFamily="34" charset="-128"/>
            </a:endParaRPr>
          </a:p>
          <a:p>
            <a:pPr marL="171450" indent="-171450" eaLnBrk="1" hangingPunct="1">
              <a:spcBef>
                <a:spcPct val="0"/>
              </a:spcBef>
              <a:buFont typeface="Arial" pitchFamily="34" charset="0"/>
              <a:buChar char="•"/>
            </a:pPr>
            <a:r>
              <a:rPr lang="en-GB" dirty="0" smtClean="0">
                <a:ea typeface="ＭＳ Ｐゴシック" pitchFamily="34" charset="-128"/>
              </a:rPr>
              <a:t>Practitioners can use NAR materials as a focus for moderation activities. When uploading materials, practitioners will be expected to specify whether moderation has taken place at peer, school, cluster or local authority level. </a:t>
            </a:r>
          </a:p>
          <a:p>
            <a:pPr eaLnBrk="1" hangingPunct="1">
              <a:spcBef>
                <a:spcPct val="0"/>
              </a:spcBef>
            </a:pPr>
            <a:endParaRPr lang="en-GB" dirty="0" smtClean="0">
              <a:ea typeface="ＭＳ Ｐゴシック" pitchFamily="34" charset="-128"/>
            </a:endParaRPr>
          </a:p>
          <a:p>
            <a:pPr marL="171450" indent="-171450" eaLnBrk="1" hangingPunct="1">
              <a:spcBef>
                <a:spcPct val="0"/>
              </a:spcBef>
              <a:buFont typeface="Arial" pitchFamily="34" charset="0"/>
              <a:buChar char="•"/>
            </a:pPr>
            <a:r>
              <a:rPr lang="en-GB" dirty="0" smtClean="0">
                <a:ea typeface="ＭＳ Ｐゴシック" pitchFamily="34" charset="-128"/>
              </a:rPr>
              <a:t>Local authorities can make individual arrangements for moderation at authority level and can also put forward exemplars created by practitioners for national quality assurance and moderation.</a:t>
            </a:r>
          </a:p>
        </p:txBody>
      </p:sp>
      <p:sp>
        <p:nvSpPr>
          <p:cNvPr id="18435" name="Slide Number Placeholder 3"/>
          <p:cNvSpPr>
            <a:spLocks noGrp="1"/>
          </p:cNvSpPr>
          <p:nvPr>
            <p:ph type="sldNum" sz="quarter" idx="5"/>
          </p:nvPr>
        </p:nvSpPr>
        <p:spPr bwMode="auto">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3AB01A8-7FFD-4258-987F-1841531414B4}" type="slidenum">
              <a:rPr lang="en-GB" sz="1200">
                <a:latin typeface="Calibri" pitchFamily="34" charset="0"/>
              </a:rPr>
              <a:pPr eaLnBrk="1" hangingPunct="1">
                <a:defRPr/>
              </a:pPr>
              <a:t>18</a:t>
            </a:fld>
            <a:endParaRPr lang="en-GB"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Education Scotland </a:t>
            </a:r>
            <a:r>
              <a:rPr lang="en-GB" dirty="0" err="1" smtClean="0"/>
              <a:t>CfE</a:t>
            </a:r>
            <a:r>
              <a:rPr lang="en-GB" dirty="0" smtClean="0"/>
              <a:t> Website: ASSESSMENT AREA: NAR: Access resource to find out how a variety of schools from numerous LAs are using NAR.</a:t>
            </a:r>
          </a:p>
          <a:p>
            <a:r>
              <a:rPr lang="en-GB" dirty="0">
                <a:hlinkClick r:id="rId3"/>
              </a:rPr>
              <a:t>http://</a:t>
            </a:r>
            <a:r>
              <a:rPr lang="en-GB" dirty="0" smtClean="0">
                <a:hlinkClick r:id="rId3"/>
              </a:rPr>
              <a:t>www.educationscotland.gov.uk/sharingpractice/h/howschoolsusenar/introduction.asp?strReferringChannel=learningteachingandassessment&amp;strReferringPageID=tcm:4-614875-64&amp;class=l3+d137987</a:t>
            </a:r>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A0FD4418-F69F-4FA8-8694-2A960D5FFE96}"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AIMS : </a:t>
            </a:r>
          </a:p>
          <a:p>
            <a:r>
              <a:rPr lang="en-GB" dirty="0" smtClean="0"/>
              <a:t>To further develop our understanding of NAR</a:t>
            </a:r>
          </a:p>
          <a:p>
            <a:r>
              <a:rPr lang="en-GB" dirty="0" smtClean="0"/>
              <a:t>To consider how we might use NAR to support learning, teaching and assessment</a:t>
            </a:r>
          </a:p>
          <a:p>
            <a:r>
              <a:rPr lang="en-GB" dirty="0" smtClean="0"/>
              <a:t>To explore NAR and consider the story so far in populating it</a:t>
            </a:r>
          </a:p>
          <a:p>
            <a:endParaRPr lang="en-GB" dirty="0" smtClean="0"/>
          </a:p>
        </p:txBody>
      </p:sp>
      <p:sp>
        <p:nvSpPr>
          <p:cNvPr id="4" name="Slide Number Placeholder 3"/>
          <p:cNvSpPr>
            <a:spLocks noGrp="1"/>
          </p:cNvSpPr>
          <p:nvPr>
            <p:ph type="sldNum" sz="quarter" idx="5"/>
          </p:nvPr>
        </p:nvSpPr>
        <p:spPr/>
        <p:txBody>
          <a:bodyPr/>
          <a:lstStyle/>
          <a:p>
            <a:pPr>
              <a:defRPr/>
            </a:pPr>
            <a:fld id="{B38CF649-0553-4330-B1B7-3AE9A4E02298}"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This is an example of a variety of different Moderation Activities which are being used by some schools.</a:t>
            </a:r>
          </a:p>
        </p:txBody>
      </p:sp>
      <p:sp>
        <p:nvSpPr>
          <p:cNvPr id="4" name="Slide Number Placeholder 3"/>
          <p:cNvSpPr>
            <a:spLocks noGrp="1"/>
          </p:cNvSpPr>
          <p:nvPr>
            <p:ph type="sldNum" sz="quarter" idx="5"/>
          </p:nvPr>
        </p:nvSpPr>
        <p:spPr/>
        <p:txBody>
          <a:bodyPr/>
          <a:lstStyle/>
          <a:p>
            <a:pPr>
              <a:defRPr/>
            </a:pPr>
            <a:fld id="{BA210373-6B9A-4C8B-9FBB-ACA5106AE48C}" type="slidenum">
              <a:rPr lang="en-GB" smtClean="0"/>
              <a:pPr>
                <a:defRPr/>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hlinkClick r:id="rId3"/>
            </a:endParaRPr>
          </a:p>
          <a:p>
            <a:r>
              <a:rPr lang="en-GB" dirty="0"/>
              <a:t>Education Scotland </a:t>
            </a:r>
            <a:r>
              <a:rPr lang="en-GB" dirty="0" err="1"/>
              <a:t>CfE</a:t>
            </a:r>
            <a:r>
              <a:rPr lang="en-GB" dirty="0"/>
              <a:t> Website: ASSESSMENT AREA: </a:t>
            </a:r>
            <a:r>
              <a:rPr lang="en-GB" dirty="0" smtClean="0"/>
              <a:t>Access “ASSESSMENT and MODERATION” resource.</a:t>
            </a:r>
          </a:p>
          <a:p>
            <a:r>
              <a:rPr lang="en-GB" dirty="0">
                <a:hlinkClick r:id="rId3"/>
              </a:rPr>
              <a:t>http://www.educationscotland.gov.uk/resources/a/assessmentmoderation/introduction.asp?strReferringChannel=learningteachingandassessment&amp;strReferringPageID=tcm:4-614875-64&amp;class=l3+d141406</a:t>
            </a:r>
            <a:endParaRPr lang="en-GB" dirty="0"/>
          </a:p>
          <a:p>
            <a:endParaRPr lang="en-GB" dirty="0"/>
          </a:p>
          <a:p>
            <a:r>
              <a:rPr lang="en-GB" dirty="0" smtClean="0"/>
              <a:t>This </a:t>
            </a:r>
            <a:r>
              <a:rPr lang="en-GB" dirty="0"/>
              <a:t>resource will develop practitioners’ understanding of moderation as a key feature of </a:t>
            </a:r>
            <a:r>
              <a:rPr lang="en-GB" dirty="0">
                <a:hlinkClick r:id="rId4" tooltip="Building the Curriculum 5: A framework for assessment"/>
              </a:rPr>
              <a:t>Building the Curriculum 5: A Framework for Assessment</a:t>
            </a:r>
            <a:r>
              <a:rPr lang="en-GB" dirty="0"/>
              <a:t>. It will benefit all staff involved in assessment and moderation - practitioners, school/centre managers, authority personnel and partner providers.</a:t>
            </a:r>
          </a:p>
          <a:p>
            <a:endParaRPr lang="en-GB" dirty="0">
              <a:hlinkClick r:id="rId3"/>
            </a:endParaRPr>
          </a:p>
          <a:p>
            <a:endParaRPr lang="en-GB" dirty="0" smtClean="0">
              <a:hlinkClick r:id="rId3"/>
            </a:endParaRPr>
          </a:p>
          <a:p>
            <a:endParaRPr lang="en-GB" dirty="0">
              <a:hlinkClick r:id="rId3"/>
            </a:endParaRPr>
          </a:p>
          <a:p>
            <a:endParaRPr lang="en-GB" dirty="0" smtClean="0"/>
          </a:p>
        </p:txBody>
      </p:sp>
      <p:sp>
        <p:nvSpPr>
          <p:cNvPr id="4" name="Slide Number Placeholder 3"/>
          <p:cNvSpPr>
            <a:spLocks noGrp="1"/>
          </p:cNvSpPr>
          <p:nvPr>
            <p:ph type="sldNum" sz="quarter" idx="5"/>
          </p:nvPr>
        </p:nvSpPr>
        <p:spPr/>
        <p:txBody>
          <a:bodyPr/>
          <a:lstStyle/>
          <a:p>
            <a:pPr>
              <a:defRPr/>
            </a:pPr>
            <a:fld id="{800DB605-AFB2-4841-869F-F76B231146BC}" type="slidenum">
              <a:rPr lang="en-GB" smtClean="0"/>
              <a:pPr>
                <a:defRPr/>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GB" b="1" dirty="0" smtClean="0"/>
              <a:t>What are the functions of NAR?  </a:t>
            </a:r>
          </a:p>
          <a:p>
            <a:pPr>
              <a:defRPr/>
            </a:pPr>
            <a:r>
              <a:rPr lang="en-GB" dirty="0" smtClean="0"/>
              <a:t>Depending on how you access NAR (as described previously), you may be able to do </a:t>
            </a:r>
          </a:p>
          <a:p>
            <a:pPr>
              <a:defRPr/>
            </a:pPr>
            <a:r>
              <a:rPr lang="en-GB" dirty="0" smtClean="0"/>
              <a:t>some or all of the following. </a:t>
            </a:r>
          </a:p>
          <a:p>
            <a:r>
              <a:rPr lang="en-GB" dirty="0" smtClean="0"/>
              <a:t>Details on how to do all of these are made explicit in the NAR USER MANUAL </a:t>
            </a:r>
          </a:p>
          <a:p>
            <a:r>
              <a:rPr lang="en-GB" dirty="0" smtClean="0"/>
              <a:t>Available </a:t>
            </a:r>
            <a:r>
              <a:rPr lang="en-GB" dirty="0"/>
              <a:t>on NAR: </a:t>
            </a:r>
          </a:p>
          <a:p>
            <a:r>
              <a:rPr lang="en-GB" dirty="0">
                <a:hlinkClick r:id="rId3"/>
              </a:rPr>
              <a:t>http://about.narscotland.org.uk/Images/NARUserManual_tcm4-671022.pdf</a:t>
            </a:r>
            <a:endParaRPr lang="en-GB" dirty="0"/>
          </a:p>
          <a:p>
            <a:pPr>
              <a:defRPr/>
            </a:pPr>
            <a:endParaRPr lang="en-GB" dirty="0" smtClean="0"/>
          </a:p>
        </p:txBody>
      </p:sp>
      <p:sp>
        <p:nvSpPr>
          <p:cNvPr id="4" name="Slide Number Placeholder 3"/>
          <p:cNvSpPr>
            <a:spLocks noGrp="1"/>
          </p:cNvSpPr>
          <p:nvPr>
            <p:ph type="sldNum" sz="quarter" idx="5"/>
          </p:nvPr>
        </p:nvSpPr>
        <p:spPr/>
        <p:txBody>
          <a:bodyPr/>
          <a:lstStyle/>
          <a:p>
            <a:pPr>
              <a:defRPr/>
            </a:pPr>
            <a:fld id="{C46DF10C-3A30-4A4A-9D21-97883B0005A6}" type="slidenum">
              <a:rPr lang="en-GB" smtClean="0"/>
              <a:pPr>
                <a:defRPr/>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GB" dirty="0" smtClean="0"/>
              <a:t>Depending on how you access NAR (as described above), you may be able to do </a:t>
            </a:r>
          </a:p>
          <a:p>
            <a:r>
              <a:rPr lang="en-GB" dirty="0" smtClean="0"/>
              <a:t>some or all of the following:</a:t>
            </a:r>
          </a:p>
          <a:p>
            <a:pPr>
              <a:defRPr/>
            </a:pPr>
            <a:r>
              <a:rPr lang="en-GB" b="1" dirty="0"/>
              <a:t>• Find resources:  </a:t>
            </a:r>
          </a:p>
          <a:p>
            <a:pPr>
              <a:defRPr/>
            </a:pPr>
            <a:r>
              <a:rPr lang="en-GB" dirty="0"/>
              <a:t>o Create and save searches </a:t>
            </a:r>
          </a:p>
          <a:p>
            <a:pPr>
              <a:defRPr/>
            </a:pPr>
            <a:r>
              <a:rPr lang="en-GB" dirty="0"/>
              <a:t>o Browse the NAR library. </a:t>
            </a:r>
          </a:p>
          <a:p>
            <a:pPr>
              <a:defRPr/>
            </a:pPr>
            <a:endParaRPr lang="en-GB" dirty="0"/>
          </a:p>
          <a:p>
            <a:pPr>
              <a:defRPr/>
            </a:pPr>
            <a:r>
              <a:rPr lang="en-GB" b="1" dirty="0"/>
              <a:t>• Use resources: </a:t>
            </a:r>
          </a:p>
          <a:p>
            <a:pPr>
              <a:defRPr/>
            </a:pPr>
            <a:r>
              <a:rPr lang="en-GB" dirty="0"/>
              <a:t>o Preview resources </a:t>
            </a:r>
          </a:p>
          <a:p>
            <a:pPr>
              <a:defRPr/>
            </a:pPr>
            <a:r>
              <a:rPr lang="en-GB" dirty="0"/>
              <a:t>o Add resources to a list of favourites or the basket </a:t>
            </a:r>
          </a:p>
          <a:p>
            <a:pPr>
              <a:defRPr/>
            </a:pPr>
            <a:r>
              <a:rPr lang="en-GB" dirty="0"/>
              <a:t>o Download resources </a:t>
            </a:r>
          </a:p>
          <a:p>
            <a:pPr>
              <a:defRPr/>
            </a:pPr>
            <a:r>
              <a:rPr lang="en-GB" dirty="0"/>
              <a:t>o View resource details </a:t>
            </a:r>
          </a:p>
          <a:p>
            <a:pPr>
              <a:defRPr/>
            </a:pPr>
            <a:r>
              <a:rPr lang="en-GB" dirty="0"/>
              <a:t>o Add a comment  </a:t>
            </a:r>
          </a:p>
          <a:p>
            <a:pPr>
              <a:defRPr/>
            </a:pPr>
            <a:r>
              <a:rPr lang="en-GB" dirty="0"/>
              <a:t>o Add a label </a:t>
            </a:r>
          </a:p>
          <a:p>
            <a:pPr>
              <a:defRPr/>
            </a:pPr>
            <a:r>
              <a:rPr lang="en-GB" dirty="0"/>
              <a:t>o Note a problem </a:t>
            </a:r>
          </a:p>
          <a:p>
            <a:pPr>
              <a:defRPr/>
            </a:pPr>
            <a:r>
              <a:rPr lang="en-GB" dirty="0"/>
              <a:t>o Copy and adapt resources. </a:t>
            </a:r>
          </a:p>
          <a:p>
            <a:pPr>
              <a:defRPr/>
            </a:pPr>
            <a:endParaRPr lang="en-GB" dirty="0"/>
          </a:p>
          <a:p>
            <a:pPr>
              <a:defRPr/>
            </a:pPr>
            <a:r>
              <a:rPr lang="en-GB" b="1" dirty="0"/>
              <a:t>• Create a resource: </a:t>
            </a:r>
          </a:p>
          <a:p>
            <a:pPr>
              <a:defRPr/>
            </a:pPr>
            <a:r>
              <a:rPr lang="en-GB" dirty="0"/>
              <a:t>o Upload a resource </a:t>
            </a:r>
          </a:p>
          <a:p>
            <a:pPr>
              <a:defRPr/>
            </a:pPr>
            <a:r>
              <a:rPr lang="en-GB" dirty="0"/>
              <a:t>o Create a question </a:t>
            </a:r>
          </a:p>
          <a:p>
            <a:pPr>
              <a:defRPr/>
            </a:pPr>
            <a:r>
              <a:rPr lang="en-GB" dirty="0"/>
              <a:t>o Build an assessment. </a:t>
            </a:r>
          </a:p>
          <a:p>
            <a:pPr>
              <a:defRPr/>
            </a:pPr>
            <a:r>
              <a:rPr lang="en-GB" dirty="0"/>
              <a:t>o Describe a resource (add metadata) </a:t>
            </a:r>
          </a:p>
          <a:p>
            <a:pPr>
              <a:defRPr/>
            </a:pPr>
            <a:r>
              <a:rPr lang="en-GB" dirty="0"/>
              <a:t> </a:t>
            </a:r>
          </a:p>
          <a:p>
            <a:pPr>
              <a:defRPr/>
            </a:pPr>
            <a:r>
              <a:rPr lang="en-GB" dirty="0"/>
              <a:t>  </a:t>
            </a:r>
          </a:p>
          <a:p>
            <a:pPr>
              <a:defRPr/>
            </a:pPr>
            <a:r>
              <a:rPr lang="en-GB" b="1" dirty="0"/>
              <a:t>• Link related resources </a:t>
            </a:r>
          </a:p>
          <a:p>
            <a:pPr>
              <a:defRPr/>
            </a:pPr>
            <a:endParaRPr lang="en-GB" dirty="0"/>
          </a:p>
          <a:p>
            <a:pPr>
              <a:defRPr/>
            </a:pPr>
            <a:r>
              <a:rPr lang="en-GB" b="1" dirty="0"/>
              <a:t>• Publish a resource </a:t>
            </a:r>
            <a:r>
              <a:rPr lang="en-GB" dirty="0"/>
              <a:t>(in the NAR library) to share with colleagues </a:t>
            </a:r>
          </a:p>
          <a:p>
            <a:endParaRPr lang="en-GB" dirty="0" smtClean="0"/>
          </a:p>
          <a:p>
            <a:endParaRPr lang="en-GB" dirty="0" smtClean="0"/>
          </a:p>
          <a:p>
            <a:r>
              <a:rPr lang="en-GB" dirty="0" smtClean="0"/>
              <a:t>Details on how to do all of these are made explicit in the NAR USER MANUAL: Available on NAR: </a:t>
            </a:r>
          </a:p>
          <a:p>
            <a:r>
              <a:rPr lang="en-GB" dirty="0">
                <a:hlinkClick r:id="rId3"/>
              </a:rPr>
              <a:t>http://</a:t>
            </a:r>
            <a:r>
              <a:rPr lang="en-GB" dirty="0" smtClean="0">
                <a:hlinkClick r:id="rId3"/>
              </a:rPr>
              <a:t>about.narscotland.org.uk/Images/NARUserManual_tcm4-671022.pdf</a:t>
            </a:r>
            <a:endParaRPr lang="en-GB" dirty="0" smtClean="0"/>
          </a:p>
          <a:p>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532E7A8E-C1B6-4897-BEF5-1EFF94E376BD}" type="slidenum">
              <a:rPr lang="en-GB" smtClean="0"/>
              <a:pPr>
                <a:defRPr/>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extLst/>
        </p:spPr>
        <p:txBody>
          <a:bodyPr wrap="square" numCol="1" anchor="t" anchorCtr="0" compatLnSpc="1">
            <a:prstTxWarp prst="textNoShape">
              <a:avLst/>
            </a:prstTxWarp>
            <a:normAutofit fontScale="85000" lnSpcReduction="20000"/>
          </a:bodyPr>
          <a:lstStyle/>
          <a:p>
            <a:pPr>
              <a:defRPr/>
            </a:pPr>
            <a:r>
              <a:rPr lang="en-GB" dirty="0" smtClean="0"/>
              <a:t>NAR USER MANUAL : </a:t>
            </a:r>
            <a:r>
              <a:rPr lang="en-GB" dirty="0" smtClean="0">
                <a:hlinkClick r:id="rId3"/>
              </a:rPr>
              <a:t>http</a:t>
            </a:r>
            <a:r>
              <a:rPr lang="en-GB" dirty="0">
                <a:hlinkClick r:id="rId3"/>
              </a:rPr>
              <a:t>://</a:t>
            </a:r>
            <a:r>
              <a:rPr lang="en-GB" dirty="0" smtClean="0">
                <a:hlinkClick r:id="rId3"/>
              </a:rPr>
              <a:t>about.narscotland.org.uk/Images/NARUserManual_tcm4-671022.pdf</a:t>
            </a:r>
            <a:endParaRPr lang="en-GB" dirty="0" smtClean="0"/>
          </a:p>
          <a:p>
            <a:pPr>
              <a:defRPr/>
            </a:pPr>
            <a:r>
              <a:rPr lang="en-GB" b="1" dirty="0" smtClean="0"/>
              <a:t> Purpose of this guide  </a:t>
            </a:r>
          </a:p>
          <a:p>
            <a:pPr>
              <a:defRPr/>
            </a:pPr>
            <a:r>
              <a:rPr lang="en-GB" dirty="0" smtClean="0"/>
              <a:t>This guide describes how educators can use NAR to find, create and upload resources. It also describes how educators can collaborate with others by adding to and commenting on resources in NAR</a:t>
            </a:r>
          </a:p>
          <a:p>
            <a:pPr>
              <a:defRPr/>
            </a:pPr>
            <a:r>
              <a:rPr lang="en-GB" dirty="0" smtClean="0"/>
              <a:t>TERMINOLOGY EXPLAINED</a:t>
            </a:r>
          </a:p>
          <a:p>
            <a:pPr>
              <a:defRPr/>
            </a:pPr>
            <a:r>
              <a:rPr lang="en-GB" b="1" dirty="0" smtClean="0"/>
              <a:t>Describing a resource </a:t>
            </a:r>
          </a:p>
          <a:p>
            <a:pPr>
              <a:defRPr/>
            </a:pPr>
            <a:r>
              <a:rPr lang="en-GB" dirty="0" smtClean="0"/>
              <a:t>By describing a resource, you provide specific information (metadata) that enables </a:t>
            </a:r>
          </a:p>
          <a:p>
            <a:pPr>
              <a:defRPr/>
            </a:pPr>
            <a:r>
              <a:rPr lang="en-GB" dirty="0" smtClean="0"/>
              <a:t>other users of NAR to search for and find it.  </a:t>
            </a:r>
          </a:p>
          <a:p>
            <a:pPr>
              <a:defRPr/>
            </a:pPr>
            <a:r>
              <a:rPr lang="en-GB" dirty="0" smtClean="0"/>
              <a:t>NAR uses an agreed format for learning object metadata (LOM). </a:t>
            </a:r>
          </a:p>
          <a:p>
            <a:pPr>
              <a:defRPr/>
            </a:pPr>
            <a:r>
              <a:rPr lang="en-GB" b="1" dirty="0" smtClean="0"/>
              <a:t>Publishing a resource </a:t>
            </a:r>
          </a:p>
          <a:p>
            <a:pPr>
              <a:defRPr/>
            </a:pPr>
            <a:r>
              <a:rPr lang="en-GB" dirty="0" smtClean="0"/>
              <a:t>When you publish a resource, it becomes available to other users of NAR, within the </a:t>
            </a:r>
          </a:p>
          <a:p>
            <a:pPr>
              <a:defRPr/>
            </a:pPr>
            <a:r>
              <a:rPr lang="en-GB" dirty="0" smtClean="0"/>
              <a:t>collection you selected when creating the resource.  </a:t>
            </a:r>
          </a:p>
          <a:p>
            <a:pPr>
              <a:defRPr/>
            </a:pPr>
            <a:r>
              <a:rPr lang="en-GB" dirty="0" smtClean="0"/>
              <a:t>(When you first create a resource, it is unpublished and therefore available only to </a:t>
            </a:r>
          </a:p>
          <a:p>
            <a:pPr>
              <a:defRPr/>
            </a:pPr>
            <a:r>
              <a:rPr lang="en-GB" dirty="0" smtClean="0"/>
              <a:t>you.) </a:t>
            </a:r>
          </a:p>
          <a:p>
            <a:pPr algn="ctr">
              <a:defRPr/>
            </a:pPr>
            <a:r>
              <a:rPr lang="en-GB" b="1" dirty="0" smtClean="0"/>
              <a:t>Other sources of help  </a:t>
            </a:r>
          </a:p>
          <a:p>
            <a:pPr>
              <a:defRPr/>
            </a:pPr>
            <a:r>
              <a:rPr lang="en-GB" dirty="0" smtClean="0"/>
              <a:t>The following guides may also be useful to you: </a:t>
            </a:r>
          </a:p>
          <a:p>
            <a:pPr>
              <a:defRPr/>
            </a:pPr>
            <a:r>
              <a:rPr lang="en-GB" dirty="0" smtClean="0"/>
              <a:t>• National Assessment Resource (NAR): Guide for educators </a:t>
            </a:r>
            <a:endParaRPr lang="en-GB" dirty="0"/>
          </a:p>
          <a:p>
            <a:pPr>
              <a:defRPr/>
            </a:pPr>
            <a:r>
              <a:rPr lang="en-GB" dirty="0">
                <a:hlinkClick r:id="rId4"/>
              </a:rPr>
              <a:t>http://</a:t>
            </a:r>
            <a:r>
              <a:rPr lang="en-GB" dirty="0" smtClean="0">
                <a:hlinkClick r:id="rId4"/>
              </a:rPr>
              <a:t>about.narscotland.org.uk/Images/UsingNARforAssessment_tcm4-662726.pdf</a:t>
            </a:r>
            <a:endParaRPr lang="en-GB" dirty="0" smtClean="0"/>
          </a:p>
          <a:p>
            <a:pPr>
              <a:defRPr/>
            </a:pPr>
            <a:endParaRPr lang="en-GB" dirty="0" smtClean="0"/>
          </a:p>
          <a:p>
            <a:pPr>
              <a:defRPr/>
            </a:pPr>
            <a:r>
              <a:rPr lang="en-GB" dirty="0" smtClean="0"/>
              <a:t>• National Assessment Resource (NAR): Frequently asked questions. </a:t>
            </a:r>
          </a:p>
          <a:p>
            <a:pPr>
              <a:defRPr/>
            </a:pPr>
            <a:endParaRPr lang="en-GB" dirty="0" smtClean="0"/>
          </a:p>
          <a:p>
            <a:pPr>
              <a:defRPr/>
            </a:pPr>
            <a:r>
              <a:rPr lang="en-GB" dirty="0" smtClean="0"/>
              <a:t>Within NAR, you can refer to the online help: in the top-right menu, click</a:t>
            </a:r>
            <a:r>
              <a:rPr lang="en-GB" b="1" dirty="0" smtClean="0"/>
              <a:t> Help</a:t>
            </a:r>
            <a:r>
              <a:rPr lang="en-GB" dirty="0" smtClean="0"/>
              <a:t>. </a:t>
            </a:r>
          </a:p>
          <a:p>
            <a:pPr>
              <a:defRPr/>
            </a:pPr>
            <a:r>
              <a:rPr lang="en-GB" dirty="0" smtClean="0"/>
              <a:t>Further specific online help is available for the Build assessment function through its </a:t>
            </a:r>
          </a:p>
          <a:p>
            <a:pPr>
              <a:defRPr/>
            </a:pPr>
            <a:r>
              <a:rPr lang="en-GB" dirty="0" smtClean="0"/>
              <a:t>Help button. </a:t>
            </a:r>
          </a:p>
        </p:txBody>
      </p:sp>
      <p:sp>
        <p:nvSpPr>
          <p:cNvPr id="4" name="Slide Number Placeholder 3"/>
          <p:cNvSpPr>
            <a:spLocks noGrp="1"/>
          </p:cNvSpPr>
          <p:nvPr>
            <p:ph type="sldNum" sz="quarter" idx="5"/>
          </p:nvPr>
        </p:nvSpPr>
        <p:spPr/>
        <p:txBody>
          <a:bodyPr/>
          <a:lstStyle/>
          <a:p>
            <a:pPr>
              <a:defRPr/>
            </a:pPr>
            <a:fld id="{2E389DE7-6343-4A4D-9440-79AD9E1919B1}"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This section focuses on accessing and finding materials on NAR.</a:t>
            </a:r>
          </a:p>
        </p:txBody>
      </p:sp>
      <p:sp>
        <p:nvSpPr>
          <p:cNvPr id="4" name="Slide Number Placeholder 3"/>
          <p:cNvSpPr>
            <a:spLocks noGrp="1"/>
          </p:cNvSpPr>
          <p:nvPr>
            <p:ph type="sldNum" sz="quarter" idx="5"/>
          </p:nvPr>
        </p:nvSpPr>
        <p:spPr/>
        <p:txBody>
          <a:bodyPr/>
          <a:lstStyle/>
          <a:p>
            <a:pPr>
              <a:defRPr/>
            </a:pPr>
            <a:fld id="{32611AB6-B406-4950-88E0-8339BCA1E308}" type="slidenum">
              <a:rPr lang="en-GB" smtClean="0"/>
              <a:pPr>
                <a:defRPr/>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p:spPr>
        <p:txBody>
          <a:bodyPr wrap="square" numCol="1" anchor="t" anchorCtr="0" compatLnSpc="1">
            <a:prstTxWarp prst="textNoShape">
              <a:avLst/>
            </a:prstTxWarp>
            <a:normAutofit lnSpcReduction="10000"/>
          </a:bodyPr>
          <a:lstStyle/>
          <a:p>
            <a:pPr>
              <a:defRPr/>
            </a:pPr>
            <a:r>
              <a:rPr lang="en-GB" dirty="0" smtClean="0"/>
              <a:t>So logging into NAR is fairly straight forward.</a:t>
            </a:r>
          </a:p>
          <a:p>
            <a:pPr>
              <a:defRPr/>
            </a:pPr>
            <a:endParaRPr lang="en-GB" dirty="0" smtClean="0"/>
          </a:p>
          <a:p>
            <a:pPr>
              <a:defRPr/>
            </a:pPr>
            <a:r>
              <a:rPr lang="en-GB" dirty="0" smtClean="0"/>
              <a:t>There are </a:t>
            </a:r>
            <a:r>
              <a:rPr lang="en-GB" b="1" u="sng" dirty="0" smtClean="0"/>
              <a:t>three </a:t>
            </a:r>
            <a:r>
              <a:rPr lang="en-GB" dirty="0" smtClean="0"/>
              <a:t>options :</a:t>
            </a:r>
          </a:p>
          <a:p>
            <a:pPr marL="171450" indent="-171450">
              <a:buFont typeface="Arial" pitchFamily="34" charset="0"/>
              <a:buChar char="•"/>
              <a:defRPr/>
            </a:pPr>
            <a:r>
              <a:rPr lang="en-GB" dirty="0" smtClean="0"/>
              <a:t>Google National Assessment Resource, enter through Glow or type </a:t>
            </a:r>
            <a:r>
              <a:rPr lang="en-GB" b="1" dirty="0" smtClean="0"/>
              <a:t>www.narscotland.org.uk</a:t>
            </a:r>
            <a:r>
              <a:rPr lang="en-GB" dirty="0" smtClean="0"/>
              <a:t> into the address bar.</a:t>
            </a:r>
          </a:p>
          <a:p>
            <a:pPr>
              <a:defRPr/>
            </a:pPr>
            <a:r>
              <a:rPr lang="en-GB" dirty="0" smtClean="0"/>
              <a:t>When you reach this login page simple click the top, green option and login using your GLOW username and password.</a:t>
            </a:r>
          </a:p>
          <a:p>
            <a:pPr>
              <a:defRPr/>
            </a:pPr>
            <a:endParaRPr lang="en-GB" dirty="0" smtClean="0"/>
          </a:p>
          <a:p>
            <a:pPr>
              <a:defRPr/>
            </a:pPr>
            <a:r>
              <a:rPr lang="en-GB" dirty="0" smtClean="0"/>
              <a:t>Logging in to NAR </a:t>
            </a:r>
          </a:p>
          <a:p>
            <a:pPr algn="ctr">
              <a:defRPr/>
            </a:pPr>
            <a:r>
              <a:rPr lang="en-GB" b="1" dirty="0" smtClean="0"/>
              <a:t>Different groups of users access NAR in different ways. </a:t>
            </a:r>
          </a:p>
          <a:p>
            <a:pPr>
              <a:defRPr/>
            </a:pPr>
            <a:r>
              <a:rPr lang="en-GB" dirty="0" smtClean="0"/>
              <a:t>• Educators:  </a:t>
            </a:r>
          </a:p>
          <a:p>
            <a:pPr>
              <a:defRPr/>
            </a:pPr>
            <a:r>
              <a:rPr lang="en-GB" dirty="0" smtClean="0"/>
              <a:t>o Local authority partnership nurseries, and local authority schools and </a:t>
            </a:r>
          </a:p>
          <a:p>
            <a:pPr>
              <a:defRPr/>
            </a:pPr>
            <a:r>
              <a:rPr lang="en-GB" dirty="0" smtClean="0"/>
              <a:t>colleges: </a:t>
            </a:r>
            <a:r>
              <a:rPr lang="en-GB" b="1" dirty="0" smtClean="0"/>
              <a:t>via Glow </a:t>
            </a:r>
          </a:p>
          <a:p>
            <a:pPr>
              <a:defRPr/>
            </a:pPr>
            <a:r>
              <a:rPr lang="en-GB" dirty="0" smtClean="0"/>
              <a:t>o Independent schools and colleges: </a:t>
            </a:r>
            <a:r>
              <a:rPr lang="en-GB" b="1" dirty="0" smtClean="0"/>
              <a:t>via SQA Connect</a:t>
            </a:r>
            <a:r>
              <a:rPr lang="en-GB" dirty="0" smtClean="0"/>
              <a:t>. (For information </a:t>
            </a:r>
          </a:p>
          <a:p>
            <a:pPr>
              <a:defRPr/>
            </a:pPr>
            <a:r>
              <a:rPr lang="en-GB" dirty="0" smtClean="0"/>
              <a:t>about obtaining an SQA Connect login and password, go to </a:t>
            </a:r>
            <a:r>
              <a:rPr lang="en-GB" b="1" dirty="0" smtClean="0"/>
              <a:t>www.sqaconnect.org.uk</a:t>
            </a:r>
            <a:r>
              <a:rPr lang="en-GB" dirty="0" smtClean="0"/>
              <a:t>) </a:t>
            </a:r>
          </a:p>
          <a:p>
            <a:pPr>
              <a:defRPr/>
            </a:pPr>
            <a:r>
              <a:rPr lang="en-GB" dirty="0" smtClean="0"/>
              <a:t>• SQA appointees: via the Appointee Portal. (SQA will send each appointee a </a:t>
            </a:r>
          </a:p>
          <a:p>
            <a:pPr>
              <a:defRPr/>
            </a:pPr>
            <a:r>
              <a:rPr lang="en-GB" dirty="0" smtClean="0"/>
              <a:t>login and password.)  </a:t>
            </a:r>
          </a:p>
          <a:p>
            <a:pPr>
              <a:defRPr/>
            </a:pPr>
            <a:r>
              <a:rPr lang="en-GB" b="1" dirty="0" smtClean="0"/>
              <a:t>The route by which you access NAR determines which functions are available to you. </a:t>
            </a:r>
          </a:p>
        </p:txBody>
      </p:sp>
      <p:sp>
        <p:nvSpPr>
          <p:cNvPr id="4" name="Slide Number Placeholder 3"/>
          <p:cNvSpPr>
            <a:spLocks noGrp="1"/>
          </p:cNvSpPr>
          <p:nvPr>
            <p:ph type="sldNum" sz="quarter" idx="5"/>
          </p:nvPr>
        </p:nvSpPr>
        <p:spPr/>
        <p:txBody>
          <a:bodyPr/>
          <a:lstStyle/>
          <a:p>
            <a:pPr>
              <a:defRPr/>
            </a:pPr>
            <a:fld id="{DCDF0BED-4ED3-4C93-B5D3-85CFEDCF81B6}" type="slidenum">
              <a:rPr lang="en-GB" smtClean="0"/>
              <a:pPr>
                <a:defRPr/>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So that people using NAR can easily find the resources they want, contributors are </a:t>
            </a:r>
          </a:p>
          <a:p>
            <a:r>
              <a:rPr lang="en-GB" dirty="0" smtClean="0"/>
              <a:t>encouraged to name their resources and describe them </a:t>
            </a:r>
            <a:r>
              <a:rPr lang="en-GB" b="1" dirty="0" smtClean="0"/>
              <a:t>consistently</a:t>
            </a:r>
            <a:r>
              <a:rPr lang="en-GB" dirty="0" smtClean="0"/>
              <a:t>.  </a:t>
            </a:r>
          </a:p>
          <a:p>
            <a:endParaRPr lang="en-GB" dirty="0" smtClean="0"/>
          </a:p>
          <a:p>
            <a:r>
              <a:rPr lang="en-GB" dirty="0" smtClean="0"/>
              <a:t>Contributors who publish resources in the NAR library are encouraged to name their resources using a </a:t>
            </a:r>
            <a:r>
              <a:rPr lang="en-GB" b="1" dirty="0" smtClean="0"/>
              <a:t>common vocabulary</a:t>
            </a:r>
            <a:r>
              <a:rPr lang="en-GB" dirty="0" smtClean="0"/>
              <a:t>. </a:t>
            </a:r>
          </a:p>
          <a:p>
            <a:endParaRPr lang="en-GB" dirty="0" smtClean="0"/>
          </a:p>
          <a:p>
            <a:r>
              <a:rPr lang="en-GB" dirty="0" smtClean="0"/>
              <a:t>Also, when contributors describe their new resources, the information (metadata) they must provide conforms to an </a:t>
            </a:r>
            <a:r>
              <a:rPr lang="en-GB" b="1" dirty="0" smtClean="0"/>
              <a:t>agreed standard for learning object metadata </a:t>
            </a:r>
          </a:p>
        </p:txBody>
      </p:sp>
      <p:sp>
        <p:nvSpPr>
          <p:cNvPr id="4" name="Slide Number Placeholder 3"/>
          <p:cNvSpPr>
            <a:spLocks noGrp="1"/>
          </p:cNvSpPr>
          <p:nvPr>
            <p:ph type="sldNum" sz="quarter" idx="5"/>
          </p:nvPr>
        </p:nvSpPr>
        <p:spPr/>
        <p:txBody>
          <a:bodyPr/>
          <a:lstStyle/>
          <a:p>
            <a:pPr>
              <a:defRPr/>
            </a:pPr>
            <a:fld id="{AAB7211A-CDBE-44D2-B51B-48D9DBF5590E}" type="slidenum">
              <a:rPr lang="en-GB" smtClean="0"/>
              <a:pPr>
                <a:defRPr/>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the coloured bar for Video: Finding Materials on NAR</a:t>
            </a:r>
          </a:p>
          <a:p>
            <a:r>
              <a:rPr lang="en-GB" dirty="0" smtClean="0"/>
              <a:t>(Acknowledgement to education Scotland)</a:t>
            </a:r>
            <a:endParaRPr lang="en-GB" dirty="0"/>
          </a:p>
        </p:txBody>
      </p:sp>
      <p:sp>
        <p:nvSpPr>
          <p:cNvPr id="4" name="Slide Number Placeholder 3"/>
          <p:cNvSpPr>
            <a:spLocks noGrp="1"/>
          </p:cNvSpPr>
          <p:nvPr>
            <p:ph type="sldNum" sz="quarter" idx="10"/>
          </p:nvPr>
        </p:nvSpPr>
        <p:spPr/>
        <p:txBody>
          <a:bodyPr/>
          <a:lstStyle/>
          <a:p>
            <a:pPr>
              <a:defRPr/>
            </a:pPr>
            <a:fld id="{590E463F-DAFF-4169-8068-5279359B7567}" type="slidenum">
              <a:rPr lang="en-US" smtClean="0"/>
              <a:pPr>
                <a:defRPr/>
              </a:pPr>
              <a:t>28</a:t>
            </a:fld>
            <a:endParaRPr lang="en-US"/>
          </a:p>
        </p:txBody>
      </p:sp>
    </p:spTree>
    <p:extLst>
      <p:ext uri="{BB962C8B-B14F-4D97-AF65-F5344CB8AC3E}">
        <p14:creationId xmlns:p14="http://schemas.microsoft.com/office/powerpoint/2010/main" val="4150195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This is an example of the NAR FAMILIARISATION worksheets </a:t>
            </a:r>
          </a:p>
          <a:p>
            <a:r>
              <a:rPr lang="en-GB" dirty="0" smtClean="0"/>
              <a:t>(Acknowledgement to Education Scotland)</a:t>
            </a:r>
          </a:p>
        </p:txBody>
      </p:sp>
      <p:sp>
        <p:nvSpPr>
          <p:cNvPr id="4" name="Slide Number Placeholder 3"/>
          <p:cNvSpPr>
            <a:spLocks noGrp="1"/>
          </p:cNvSpPr>
          <p:nvPr>
            <p:ph type="sldNum" sz="quarter" idx="5"/>
          </p:nvPr>
        </p:nvSpPr>
        <p:spPr/>
        <p:txBody>
          <a:bodyPr/>
          <a:lstStyle/>
          <a:p>
            <a:pPr>
              <a:defRPr/>
            </a:pPr>
            <a:fld id="{380E1CE1-BFF3-4C83-82A1-B00849256ACD}" type="slidenum">
              <a:rPr lang="en-GB" smtClean="0"/>
              <a:pPr>
                <a:defRPr/>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cs typeface="Arial" charset="0"/>
              </a:rPr>
              <a:t>BY THE END OF THIS SESSION(S) , it is hoped you ...</a:t>
            </a:r>
          </a:p>
          <a:p>
            <a:r>
              <a:rPr lang="en-GB" dirty="0" smtClean="0">
                <a:cs typeface="Arial" charset="0"/>
              </a:rPr>
              <a:t>Have a better understanding of how </a:t>
            </a:r>
            <a:r>
              <a:rPr lang="en-GB" dirty="0" smtClean="0">
                <a:solidFill>
                  <a:srgbClr val="C00000"/>
                </a:solidFill>
                <a:cs typeface="Arial" charset="0"/>
              </a:rPr>
              <a:t>NAR supports </a:t>
            </a:r>
            <a:r>
              <a:rPr lang="en-GB" dirty="0" smtClean="0">
                <a:cs typeface="Arial" charset="0"/>
              </a:rPr>
              <a:t>learning, teaching and assessment / moderation.</a:t>
            </a:r>
            <a:endParaRPr lang="en-GB" dirty="0" smtClean="0"/>
          </a:p>
          <a:p>
            <a:r>
              <a:rPr lang="en-GB" dirty="0" smtClean="0">
                <a:cs typeface="Arial" charset="0"/>
              </a:rPr>
              <a:t>Are more familiar with available guidance and more confident in </a:t>
            </a:r>
            <a:r>
              <a:rPr lang="en-GB" dirty="0" smtClean="0">
                <a:solidFill>
                  <a:srgbClr val="C00000"/>
                </a:solidFill>
                <a:cs typeface="Arial" charset="0"/>
              </a:rPr>
              <a:t>accessing</a:t>
            </a:r>
            <a:r>
              <a:rPr lang="en-GB" dirty="0" smtClean="0">
                <a:cs typeface="Arial" charset="0"/>
              </a:rPr>
              <a:t> appropriate resources from </a:t>
            </a:r>
            <a:r>
              <a:rPr lang="en-GB" dirty="0" smtClean="0">
                <a:solidFill>
                  <a:srgbClr val="C00000"/>
                </a:solidFill>
                <a:cs typeface="Arial" charset="0"/>
              </a:rPr>
              <a:t>NAR </a:t>
            </a:r>
            <a:r>
              <a:rPr lang="en-GB" dirty="0" smtClean="0">
                <a:cs typeface="Arial" charset="0"/>
              </a:rPr>
              <a:t>.</a:t>
            </a:r>
            <a:endParaRPr lang="en-GB" dirty="0" smtClean="0"/>
          </a:p>
          <a:p>
            <a:r>
              <a:rPr lang="en-GB" dirty="0" smtClean="0">
                <a:cs typeface="Arial" charset="0"/>
              </a:rPr>
              <a:t>Have a better understanding of how  </a:t>
            </a:r>
            <a:r>
              <a:rPr lang="en-GB" dirty="0" smtClean="0">
                <a:solidFill>
                  <a:srgbClr val="C00000"/>
                </a:solidFill>
                <a:cs typeface="Arial" charset="0"/>
              </a:rPr>
              <a:t>NAR supports </a:t>
            </a:r>
            <a:r>
              <a:rPr lang="en-GB" dirty="0" smtClean="0">
                <a:cs typeface="Arial" charset="0"/>
              </a:rPr>
              <a:t> moderation.</a:t>
            </a:r>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644257EE-A4D1-4CEB-8F88-46CD91B99249}" type="slidenum">
              <a:rPr lang="en-GB" smtClean="0"/>
              <a:pPr>
                <a:defRPr/>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the coloured bar for Video: </a:t>
            </a:r>
            <a:r>
              <a:rPr lang="en-GB" dirty="0" smtClean="0"/>
              <a:t>Using NAR Upload and Create Materials</a:t>
            </a:r>
            <a:endParaRPr lang="en-GB" dirty="0"/>
          </a:p>
          <a:p>
            <a:r>
              <a:rPr lang="en-GB" dirty="0" smtClean="0"/>
              <a:t>(Acknowledgement to Education Scotland)</a:t>
            </a:r>
            <a:endParaRPr lang="en-GB" dirty="0"/>
          </a:p>
        </p:txBody>
      </p:sp>
      <p:sp>
        <p:nvSpPr>
          <p:cNvPr id="4" name="Slide Number Placeholder 3"/>
          <p:cNvSpPr>
            <a:spLocks noGrp="1"/>
          </p:cNvSpPr>
          <p:nvPr>
            <p:ph type="sldNum" sz="quarter" idx="10"/>
          </p:nvPr>
        </p:nvSpPr>
        <p:spPr/>
        <p:txBody>
          <a:bodyPr/>
          <a:lstStyle/>
          <a:p>
            <a:pPr>
              <a:defRPr/>
            </a:pPr>
            <a:fld id="{590E463F-DAFF-4169-8068-5279359B7567}" type="slidenum">
              <a:rPr lang="en-US" smtClean="0"/>
              <a:pPr>
                <a:defRPr/>
              </a:pPr>
              <a:t>30</a:t>
            </a:fld>
            <a:endParaRPr lang="en-US"/>
          </a:p>
        </p:txBody>
      </p:sp>
    </p:spTree>
    <p:extLst>
      <p:ext uri="{BB962C8B-B14F-4D97-AF65-F5344CB8AC3E}">
        <p14:creationId xmlns:p14="http://schemas.microsoft.com/office/powerpoint/2010/main" val="1693774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GB" dirty="0" smtClean="0"/>
              <a:t>This section updates practitioners on the different  phases  taken for populating NAR</a:t>
            </a:r>
          </a:p>
        </p:txBody>
      </p:sp>
      <p:sp>
        <p:nvSpPr>
          <p:cNvPr id="4" name="Slide Number Placeholder 3"/>
          <p:cNvSpPr>
            <a:spLocks noGrp="1"/>
          </p:cNvSpPr>
          <p:nvPr>
            <p:ph type="sldNum" sz="quarter" idx="5"/>
          </p:nvPr>
        </p:nvSpPr>
        <p:spPr/>
        <p:txBody>
          <a:bodyPr/>
          <a:lstStyle/>
          <a:p>
            <a:pPr>
              <a:defRPr/>
            </a:pPr>
            <a:fld id="{AFD534D6-0298-4AC1-8A39-6E37577240EC}" type="slidenum">
              <a:rPr lang="en-GB" smtClean="0"/>
              <a:pPr>
                <a:defRPr/>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GB" dirty="0" smtClean="0"/>
              <a:t>Practitioners involved in </a:t>
            </a:r>
            <a:r>
              <a:rPr lang="en-GB" b="1" dirty="0" smtClean="0"/>
              <a:t>PHASE 1 of developing materials for NAR </a:t>
            </a:r>
            <a:r>
              <a:rPr lang="en-GB" dirty="0" smtClean="0"/>
              <a:t>were encouraged to focus on the Responsibility of All  (</a:t>
            </a:r>
            <a:r>
              <a:rPr lang="en-GB" dirty="0" err="1" smtClean="0"/>
              <a:t>RoA</a:t>
            </a:r>
            <a:r>
              <a:rPr lang="en-GB" dirty="0" smtClean="0"/>
              <a:t>) areas of the curriculum i.e. LITERACY / NUMERACY / HWB</a:t>
            </a:r>
          </a:p>
          <a:p>
            <a:r>
              <a:rPr lang="en-GB" dirty="0" smtClean="0"/>
              <a:t>They were asked to choose one or two </a:t>
            </a:r>
            <a:r>
              <a:rPr lang="en-GB" dirty="0" err="1" smtClean="0"/>
              <a:t>Es</a:t>
            </a:r>
            <a:r>
              <a:rPr lang="en-GB" dirty="0" smtClean="0"/>
              <a:t> and </a:t>
            </a:r>
            <a:r>
              <a:rPr lang="en-GB" dirty="0" err="1" smtClean="0"/>
              <a:t>Os</a:t>
            </a:r>
            <a:r>
              <a:rPr lang="en-GB" dirty="0" smtClean="0"/>
              <a:t>  of their choice from the </a:t>
            </a:r>
            <a:r>
              <a:rPr lang="en-GB" dirty="0" err="1" smtClean="0"/>
              <a:t>RoA</a:t>
            </a:r>
            <a:r>
              <a:rPr lang="en-GB" dirty="0" smtClean="0"/>
              <a:t> areas as well as a coherent E and O from the curriculum area of their choice</a:t>
            </a:r>
          </a:p>
          <a:p>
            <a:endParaRPr lang="en-GB" dirty="0" smtClean="0"/>
          </a:p>
          <a:p>
            <a:pPr marL="171450" indent="-171450">
              <a:buFont typeface="Arial" pitchFamily="34" charset="0"/>
              <a:buChar char="•"/>
            </a:pPr>
            <a:r>
              <a:rPr lang="en-GB" dirty="0"/>
              <a:t>Practitioners involved in </a:t>
            </a:r>
            <a:r>
              <a:rPr lang="en-GB" b="1" dirty="0"/>
              <a:t>PHASE </a:t>
            </a:r>
            <a:r>
              <a:rPr lang="en-GB" b="1" dirty="0" smtClean="0"/>
              <a:t>2 </a:t>
            </a:r>
            <a:r>
              <a:rPr lang="en-GB" b="1" dirty="0"/>
              <a:t>of developing materials for NAR </a:t>
            </a:r>
            <a:r>
              <a:rPr lang="en-GB" dirty="0" smtClean="0"/>
              <a:t>were </a:t>
            </a:r>
            <a:r>
              <a:rPr lang="en-GB" dirty="0"/>
              <a:t>encouraged to focus on </a:t>
            </a:r>
            <a:r>
              <a:rPr lang="en-GB" dirty="0" smtClean="0"/>
              <a:t>a specific curriculum area </a:t>
            </a:r>
          </a:p>
          <a:p>
            <a:r>
              <a:rPr lang="en-GB" dirty="0"/>
              <a:t>They were asked to choose one or two </a:t>
            </a:r>
            <a:r>
              <a:rPr lang="en-GB" dirty="0" err="1"/>
              <a:t>Es</a:t>
            </a:r>
            <a:r>
              <a:rPr lang="en-GB" dirty="0"/>
              <a:t> and </a:t>
            </a:r>
            <a:r>
              <a:rPr lang="en-GB" dirty="0" err="1"/>
              <a:t>Os</a:t>
            </a:r>
            <a:r>
              <a:rPr lang="en-GB" dirty="0"/>
              <a:t>  from </a:t>
            </a:r>
            <a:r>
              <a:rPr lang="en-GB" dirty="0" smtClean="0"/>
              <a:t>their specific curriculum area as well </a:t>
            </a:r>
            <a:r>
              <a:rPr lang="en-GB" dirty="0"/>
              <a:t>as a coherent E and O from </a:t>
            </a:r>
            <a:r>
              <a:rPr lang="en-GB" dirty="0" smtClean="0"/>
              <a:t>one of the </a:t>
            </a:r>
            <a:r>
              <a:rPr lang="en-GB" dirty="0"/>
              <a:t>Responsibility for </a:t>
            </a:r>
            <a:r>
              <a:rPr lang="en-GB" dirty="0" smtClean="0"/>
              <a:t>All areas</a:t>
            </a:r>
          </a:p>
          <a:p>
            <a:endParaRPr lang="en-GB" dirty="0"/>
          </a:p>
          <a:p>
            <a:pPr marL="171450" indent="-171450">
              <a:buFont typeface="Arial" pitchFamily="34" charset="0"/>
              <a:buChar char="•"/>
            </a:pPr>
            <a:r>
              <a:rPr lang="en-GB" dirty="0"/>
              <a:t>Practitioners involved in </a:t>
            </a:r>
            <a:r>
              <a:rPr lang="en-GB" b="1" dirty="0"/>
              <a:t>PHASE </a:t>
            </a:r>
            <a:r>
              <a:rPr lang="en-GB" b="1" dirty="0" smtClean="0"/>
              <a:t>3a of </a:t>
            </a:r>
            <a:r>
              <a:rPr lang="en-GB" b="1" dirty="0"/>
              <a:t>developing materials for NAR </a:t>
            </a:r>
            <a:r>
              <a:rPr lang="en-GB" dirty="0"/>
              <a:t>were encouraged to focus on </a:t>
            </a:r>
            <a:r>
              <a:rPr lang="en-GB" dirty="0" smtClean="0"/>
              <a:t>either RECOGNISING ACHIEVEMENT, PROFILING or REPORTING within a </a:t>
            </a:r>
            <a:r>
              <a:rPr lang="en-GB" dirty="0"/>
              <a:t>specific curriculum area </a:t>
            </a:r>
          </a:p>
          <a:p>
            <a:endParaRPr lang="en-GB" dirty="0" smtClean="0"/>
          </a:p>
          <a:p>
            <a:pPr marL="171450" indent="-171450">
              <a:buFont typeface="Arial" pitchFamily="34" charset="0"/>
              <a:buChar char="•"/>
            </a:pPr>
            <a:r>
              <a:rPr lang="en-GB" dirty="0"/>
              <a:t>Practitioners involved in </a:t>
            </a:r>
            <a:r>
              <a:rPr lang="en-GB" b="1" dirty="0"/>
              <a:t>PHASE </a:t>
            </a:r>
            <a:r>
              <a:rPr lang="en-GB" b="1" dirty="0" smtClean="0"/>
              <a:t>3b of </a:t>
            </a:r>
            <a:r>
              <a:rPr lang="en-GB" b="1" dirty="0"/>
              <a:t>developing materials for NAR </a:t>
            </a:r>
            <a:r>
              <a:rPr lang="en-GB" dirty="0"/>
              <a:t>were encouraged to focus on </a:t>
            </a:r>
            <a:r>
              <a:rPr lang="en-GB" dirty="0" smtClean="0"/>
              <a:t>consistent assessment approaches for larger groups of learners within </a:t>
            </a:r>
            <a:r>
              <a:rPr lang="en-GB" dirty="0"/>
              <a:t>a specific curriculum area </a:t>
            </a:r>
          </a:p>
          <a:p>
            <a:endParaRPr lang="en-GB" dirty="0" smtClean="0"/>
          </a:p>
        </p:txBody>
      </p:sp>
      <p:sp>
        <p:nvSpPr>
          <p:cNvPr id="4" name="Slide Number Placeholder 3"/>
          <p:cNvSpPr>
            <a:spLocks noGrp="1"/>
          </p:cNvSpPr>
          <p:nvPr>
            <p:ph type="sldNum" sz="quarter" idx="5"/>
          </p:nvPr>
        </p:nvSpPr>
        <p:spPr/>
        <p:txBody>
          <a:bodyPr/>
          <a:lstStyle/>
          <a:p>
            <a:pPr>
              <a:defRPr/>
            </a:pPr>
            <a:fld id="{C0B9D674-E59F-487D-AA10-3A63FB1936A5}" type="slidenum">
              <a:rPr lang="en-GB" smtClean="0"/>
              <a:pPr>
                <a:defRPr/>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0913" y="71437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302493" y="4715153"/>
            <a:ext cx="6192687" cy="47846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GB" sz="2000" b="1" dirty="0" smtClean="0"/>
              <a:t>NAR PHASE 1 : Exemplars which have a particular Modern Languages focus</a:t>
            </a:r>
          </a:p>
          <a:p>
            <a:r>
              <a:rPr lang="en-GB" sz="2000" b="1" u="sng" dirty="0" smtClean="0"/>
              <a:t>2</a:t>
            </a:r>
            <a:r>
              <a:rPr lang="en-GB" sz="2000" b="1" u="sng" baseline="30000" dirty="0" smtClean="0"/>
              <a:t>nd</a:t>
            </a:r>
            <a:r>
              <a:rPr lang="en-GB" sz="2000" b="1" u="sng" dirty="0" smtClean="0"/>
              <a:t> LEVEL Port </a:t>
            </a:r>
            <a:r>
              <a:rPr lang="en-GB" sz="2000" b="1" u="sng" dirty="0"/>
              <a:t>of </a:t>
            </a:r>
            <a:r>
              <a:rPr lang="en-GB" sz="2000" b="1" u="sng" dirty="0" err="1"/>
              <a:t>Menteith</a:t>
            </a:r>
            <a:r>
              <a:rPr lang="en-GB" sz="2000" b="1" u="sng" dirty="0"/>
              <a:t> PS </a:t>
            </a:r>
            <a:r>
              <a:rPr lang="en-GB" sz="2000" b="1" u="sng" dirty="0">
                <a:hlinkClick r:id="rId3"/>
              </a:rPr>
              <a:t>https://</a:t>
            </a:r>
            <a:r>
              <a:rPr lang="en-GB" sz="2000" b="1" u="sng" dirty="0" smtClean="0">
                <a:hlinkClick r:id="rId3"/>
              </a:rPr>
              <a:t>www.narscotland.org.uk/virtual_file_path/991/20110729094216/index.html</a:t>
            </a:r>
            <a:endParaRPr lang="en-GB" sz="2000" b="1" u="sng" dirty="0" smtClean="0"/>
          </a:p>
          <a:p>
            <a:r>
              <a:rPr lang="en-GB" sz="2000" b="1" dirty="0"/>
              <a:t>Experiences and Outcomes</a:t>
            </a:r>
          </a:p>
          <a:p>
            <a:endParaRPr lang="en-GB" sz="2000" b="1" u="sng" dirty="0"/>
          </a:p>
          <a:p>
            <a:r>
              <a:rPr lang="en-GB" sz="2000" b="1" dirty="0"/>
              <a:t>LIT 2-09a</a:t>
            </a:r>
            <a:endParaRPr lang="en-GB" sz="2000" dirty="0"/>
          </a:p>
          <a:p>
            <a:r>
              <a:rPr lang="en-GB" sz="2000" dirty="0"/>
              <a:t>When listening and talking with others for different purposes I can share information, experiences and opinions. </a:t>
            </a:r>
          </a:p>
          <a:p>
            <a:r>
              <a:rPr lang="en-GB" sz="2000" b="1" dirty="0"/>
              <a:t>MLAN 2-02a</a:t>
            </a:r>
            <a:endParaRPr lang="en-GB" sz="2000" dirty="0"/>
          </a:p>
          <a:p>
            <a:r>
              <a:rPr lang="en-GB" sz="2000" dirty="0"/>
              <a:t>I explore how gesture, expression and emphasis are used to help understanding.</a:t>
            </a:r>
            <a:r>
              <a:rPr lang="en-GB" sz="2000" b="1" dirty="0"/>
              <a:t> </a:t>
            </a:r>
            <a:endParaRPr lang="en-GB" sz="2000" dirty="0"/>
          </a:p>
          <a:p>
            <a:r>
              <a:rPr lang="en-GB" sz="2000" b="1" dirty="0"/>
              <a:t>Background and context</a:t>
            </a:r>
          </a:p>
          <a:p>
            <a:r>
              <a:rPr lang="en-GB" sz="2000" i="1" dirty="0" smtClean="0"/>
              <a:t>Learners </a:t>
            </a:r>
            <a:r>
              <a:rPr lang="en-GB" sz="2000" i="1" dirty="0"/>
              <a:t>were fully engaged by a practical activity which supported them to develop their knowledge, understanding and skills </a:t>
            </a:r>
            <a:endParaRPr lang="en-GB" sz="2000" i="1" dirty="0" smtClean="0"/>
          </a:p>
          <a:p>
            <a:r>
              <a:rPr lang="en-GB" sz="2000" i="1" dirty="0" smtClean="0"/>
              <a:t>in </a:t>
            </a:r>
            <a:r>
              <a:rPr lang="en-GB" sz="2000" i="1" dirty="0"/>
              <a:t>modern language and challenged them to apply this learning in a realistic simulation. As they developed their modern language skills, they were afforded a range of opportunities for developing their literacy skills.</a:t>
            </a:r>
            <a:endParaRPr lang="en-GB" sz="2000" dirty="0"/>
          </a:p>
          <a:p>
            <a:endParaRPr lang="en-GB" sz="2000" dirty="0"/>
          </a:p>
          <a:p>
            <a:r>
              <a:rPr lang="en-GB" sz="2000" b="1" u="sng" dirty="0"/>
              <a:t>2</a:t>
            </a:r>
            <a:r>
              <a:rPr lang="en-GB" sz="2000" b="1" u="sng" baseline="30000" dirty="0"/>
              <a:t>nd</a:t>
            </a:r>
            <a:r>
              <a:rPr lang="en-GB" sz="2000" b="1" u="sng" dirty="0"/>
              <a:t> LEVEL </a:t>
            </a:r>
            <a:r>
              <a:rPr lang="en-GB" sz="2000" b="1" u="sng" dirty="0" smtClean="0"/>
              <a:t>Andersons PS</a:t>
            </a:r>
          </a:p>
          <a:p>
            <a:r>
              <a:rPr lang="en-GB" sz="2000" b="1" u="sng" dirty="0">
                <a:hlinkClick r:id="rId4"/>
              </a:rPr>
              <a:t>https://</a:t>
            </a:r>
            <a:r>
              <a:rPr lang="en-GB" sz="2000" b="1" u="sng" dirty="0" smtClean="0">
                <a:hlinkClick r:id="rId4"/>
              </a:rPr>
              <a:t>www.narscotland.org.uk/virtual_file_path/43/20110627162152/index.html</a:t>
            </a:r>
            <a:endParaRPr lang="en-GB" sz="2000" b="1" u="sng" dirty="0" smtClean="0"/>
          </a:p>
          <a:p>
            <a:endParaRPr lang="en-GB" sz="2000" b="1" u="sng" dirty="0"/>
          </a:p>
          <a:p>
            <a:r>
              <a:rPr lang="en-GB" sz="2000" b="1" dirty="0"/>
              <a:t>Experiences and Outcomes</a:t>
            </a:r>
          </a:p>
          <a:p>
            <a:r>
              <a:rPr lang="en-GB" sz="2000" b="1" dirty="0"/>
              <a:t>LIT 2-02a:</a:t>
            </a:r>
            <a:r>
              <a:rPr lang="en-GB" sz="2000" dirty="0"/>
              <a:t> When I engage with others, I can respond in ways appropriate to my role, show that I value others’ contributions and use these to build on thinking</a:t>
            </a:r>
          </a:p>
          <a:p>
            <a:r>
              <a:rPr lang="en-GB" sz="2000" b="1" dirty="0"/>
              <a:t>MLAN 2-06a:</a:t>
            </a:r>
            <a:r>
              <a:rPr lang="en-GB" sz="2000" dirty="0"/>
              <a:t> I can deliver a brief presentation on a familiar topic using familiar languages and phrases</a:t>
            </a:r>
          </a:p>
          <a:p>
            <a:r>
              <a:rPr lang="en-GB" sz="2000" b="1" dirty="0"/>
              <a:t>Background and context</a:t>
            </a:r>
          </a:p>
          <a:p>
            <a:r>
              <a:rPr lang="en-GB" sz="2000" dirty="0" smtClean="0"/>
              <a:t>Children </a:t>
            </a:r>
            <a:r>
              <a:rPr lang="en-GB" sz="2000" dirty="0"/>
              <a:t>worked collaboratively on four separate projects to help them to learn greetings and facts about families and pets in French. They are engaged in these tasks and make good use of ICT. The exercises include discussions on success criteria and culminate in a group presentation to the class.</a:t>
            </a:r>
            <a:endParaRPr lang="en-GB" sz="2000" b="1" dirty="0" smtClean="0"/>
          </a:p>
          <a:p>
            <a:endParaRPr lang="en-GB" sz="2000" b="1" dirty="0" smtClean="0"/>
          </a:p>
          <a:p>
            <a:r>
              <a:rPr lang="en-GB" sz="2000" b="1" u="sng" dirty="0" smtClean="0"/>
              <a:t>QUALITY MARKED: 3</a:t>
            </a:r>
            <a:r>
              <a:rPr lang="en-GB" sz="2000" b="1" u="sng" baseline="30000" dirty="0" smtClean="0"/>
              <a:t>rd</a:t>
            </a:r>
            <a:r>
              <a:rPr lang="en-GB" sz="2000" b="1" u="sng" dirty="0" smtClean="0"/>
              <a:t> Level St Peter the Apostle (HWB and MLs)</a:t>
            </a:r>
          </a:p>
          <a:p>
            <a:r>
              <a:rPr lang="en-GB" sz="2000" b="1" u="sng" dirty="0">
                <a:hlinkClick r:id="rId3"/>
              </a:rPr>
              <a:t>https://</a:t>
            </a:r>
            <a:r>
              <a:rPr lang="en-GB" sz="2000" b="1" u="sng" dirty="0" smtClean="0">
                <a:hlinkClick r:id="rId3"/>
              </a:rPr>
              <a:t>www.narscotland.org.uk/virtual_file_path/991/20110729094216/index.html</a:t>
            </a:r>
            <a:endParaRPr lang="en-GB" sz="2000" b="1" u="sng" dirty="0" smtClean="0"/>
          </a:p>
          <a:p>
            <a:endParaRPr lang="en-GB" sz="2000" b="1" u="sng" dirty="0" smtClean="0"/>
          </a:p>
          <a:p>
            <a:r>
              <a:rPr lang="en-GB" sz="2000" b="1" dirty="0"/>
              <a:t>Experiences and Outcomes: </a:t>
            </a:r>
          </a:p>
          <a:p>
            <a:r>
              <a:rPr lang="en-GB" sz="2000" b="1" dirty="0"/>
              <a:t>HWB 3-11a:</a:t>
            </a:r>
            <a:r>
              <a:rPr lang="en-GB" sz="2000" dirty="0"/>
              <a:t/>
            </a:r>
            <a:br>
              <a:rPr lang="en-GB" sz="2000" dirty="0"/>
            </a:br>
            <a:r>
              <a:rPr lang="en-GB" sz="2000" dirty="0"/>
              <a:t>I can help to encourage learning and confidence in others.</a:t>
            </a:r>
          </a:p>
          <a:p>
            <a:r>
              <a:rPr lang="en-GB" sz="2000" b="1" dirty="0"/>
              <a:t>MLAN 3-06a:</a:t>
            </a:r>
            <a:br>
              <a:rPr lang="en-GB" sz="2000" b="1" dirty="0"/>
            </a:br>
            <a:r>
              <a:rPr lang="en-GB" sz="2000" dirty="0"/>
              <a:t>I have contributed successfully to a group to plan and prepare short talks in the language I am learning.</a:t>
            </a:r>
          </a:p>
          <a:p>
            <a:r>
              <a:rPr lang="en-GB" sz="2000" dirty="0" smtClean="0"/>
              <a:t/>
            </a:r>
            <a:br>
              <a:rPr lang="en-GB" sz="2000" dirty="0" smtClean="0"/>
            </a:br>
            <a:r>
              <a:rPr lang="en-GB" sz="2000" b="1" dirty="0"/>
              <a:t>Background and context</a:t>
            </a:r>
          </a:p>
          <a:p>
            <a:r>
              <a:rPr lang="en-GB" sz="2000" dirty="0" smtClean="0"/>
              <a:t>Quality mark for Health and wellbeing across learning. T his exemplar shows pupils working together to create their own speaking tests in French. As they do so they are supported and challenged to work as teams the members of which should help each other when appropriate, listen to each other and encourage learning and confidence in others.</a:t>
            </a:r>
          </a:p>
          <a:p>
            <a:endParaRPr lang="en-GB" b="1" dirty="0" smtClean="0"/>
          </a:p>
          <a:p>
            <a:endParaRPr lang="en-GB" dirty="0" smtClean="0"/>
          </a:p>
        </p:txBody>
      </p:sp>
      <p:sp>
        <p:nvSpPr>
          <p:cNvPr id="4" name="Slide Number Placeholder 3"/>
          <p:cNvSpPr>
            <a:spLocks noGrp="1"/>
          </p:cNvSpPr>
          <p:nvPr>
            <p:ph type="sldNum" sz="quarter" idx="5"/>
          </p:nvPr>
        </p:nvSpPr>
        <p:spPr/>
        <p:txBody>
          <a:bodyPr/>
          <a:lstStyle/>
          <a:p>
            <a:pPr>
              <a:defRPr/>
            </a:pPr>
            <a:fld id="{71606C14-5AC1-4037-87E6-151DEDDD6E54}" type="slidenum">
              <a:rPr lang="en-GB" smtClean="0"/>
              <a:pPr>
                <a:defRPr/>
              </a:pPr>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GB" b="1" dirty="0" smtClean="0"/>
              <a:t>NAR PHASE 2 : Focus on CURRICULUM AREA</a:t>
            </a:r>
          </a:p>
          <a:p>
            <a:r>
              <a:rPr lang="en-GB" b="1" dirty="0" smtClean="0"/>
              <a:t>GAVINBURN PS</a:t>
            </a:r>
            <a:r>
              <a:rPr lang="en-GB" dirty="0" smtClean="0"/>
              <a:t>: </a:t>
            </a:r>
            <a:r>
              <a:rPr lang="en-GB" b="1" dirty="0" smtClean="0"/>
              <a:t>FRENCH</a:t>
            </a:r>
            <a:r>
              <a:rPr lang="en-GB" dirty="0" smtClean="0"/>
              <a:t>/HWB  -</a:t>
            </a:r>
            <a:r>
              <a:rPr lang="en-GB" b="1" dirty="0" smtClean="0"/>
              <a:t>2</a:t>
            </a:r>
            <a:r>
              <a:rPr lang="en-GB" b="1" baseline="30000" dirty="0" smtClean="0"/>
              <a:t>nd</a:t>
            </a:r>
            <a:r>
              <a:rPr lang="en-GB" b="1" dirty="0" smtClean="0"/>
              <a:t> Level</a:t>
            </a:r>
            <a:r>
              <a:rPr lang="en-GB" b="1" i="1" dirty="0" smtClean="0"/>
              <a:t> </a:t>
            </a:r>
            <a:r>
              <a:rPr lang="en-GB" i="1" dirty="0" smtClean="0"/>
              <a:t>- Pupils work together to use their knowledge of French vocabulary and pronunciation in order to participate in creating a prepared talk. P5 and 6 create podcasts and P7 prepare an interview.</a:t>
            </a:r>
            <a:endParaRPr lang="en-GB" dirty="0" smtClean="0"/>
          </a:p>
          <a:p>
            <a:r>
              <a:rPr lang="en-GB" b="1" dirty="0" smtClean="0"/>
              <a:t>MID CALDER PS</a:t>
            </a:r>
            <a:r>
              <a:rPr lang="en-GB" dirty="0" smtClean="0"/>
              <a:t>: </a:t>
            </a:r>
            <a:r>
              <a:rPr lang="en-GB" b="1" dirty="0" smtClean="0"/>
              <a:t>FRENCH-2</a:t>
            </a:r>
            <a:r>
              <a:rPr lang="en-GB" b="1" baseline="30000" dirty="0" smtClean="0"/>
              <a:t>nd</a:t>
            </a:r>
            <a:r>
              <a:rPr lang="en-GB" b="1" dirty="0" smtClean="0"/>
              <a:t> Level-</a:t>
            </a:r>
            <a:r>
              <a:rPr lang="en-GB" b="1" i="1" dirty="0" smtClean="0"/>
              <a:t> </a:t>
            </a:r>
            <a:r>
              <a:rPr lang="en-GB" i="1" dirty="0" smtClean="0"/>
              <a:t>P6 and P7 projects illustrate how writing in a foreign language is developed in combination with the other language skills and specifically those of reading and speaking.</a:t>
            </a:r>
            <a:endParaRPr lang="en-GB" dirty="0" smtClean="0"/>
          </a:p>
          <a:p>
            <a:r>
              <a:rPr lang="en-GB" b="1" dirty="0"/>
              <a:t>KINGUSSIE:</a:t>
            </a:r>
            <a:r>
              <a:rPr lang="en-GB" dirty="0"/>
              <a:t> </a:t>
            </a:r>
            <a:r>
              <a:rPr lang="en-GB" b="1" dirty="0"/>
              <a:t>FRENCH</a:t>
            </a:r>
            <a:r>
              <a:rPr lang="en-GB" dirty="0"/>
              <a:t>/LIT- </a:t>
            </a:r>
            <a:r>
              <a:rPr lang="en-GB" b="1" dirty="0"/>
              <a:t>3</a:t>
            </a:r>
            <a:r>
              <a:rPr lang="en-GB" b="1" baseline="30000" dirty="0"/>
              <a:t>rd</a:t>
            </a:r>
            <a:r>
              <a:rPr lang="en-GB" b="1" dirty="0"/>
              <a:t> Level-</a:t>
            </a:r>
            <a:r>
              <a:rPr lang="en-GB" b="1" i="1" dirty="0"/>
              <a:t> </a:t>
            </a:r>
            <a:r>
              <a:rPr lang="en-GB" i="1" dirty="0"/>
              <a:t>S2 learners handle reading of more complex texts in French which are relevant to the modern world and show sophistication in information handling to progress literacy skills.</a:t>
            </a:r>
            <a:endParaRPr lang="en-GB" dirty="0"/>
          </a:p>
          <a:p>
            <a:endParaRPr lang="en-GB" dirty="0" smtClean="0"/>
          </a:p>
          <a:p>
            <a:r>
              <a:rPr lang="en-GB" b="1" dirty="0" smtClean="0"/>
              <a:t>BALERNO </a:t>
            </a:r>
            <a:r>
              <a:rPr lang="en-GB" dirty="0" smtClean="0"/>
              <a:t>: </a:t>
            </a:r>
            <a:r>
              <a:rPr lang="en-GB" b="1" dirty="0" smtClean="0"/>
              <a:t>FRENCH</a:t>
            </a:r>
            <a:r>
              <a:rPr lang="en-GB" dirty="0" smtClean="0"/>
              <a:t>/LIT -</a:t>
            </a:r>
            <a:r>
              <a:rPr lang="en-GB" b="1" dirty="0" smtClean="0"/>
              <a:t>4</a:t>
            </a:r>
            <a:r>
              <a:rPr lang="en-GB" b="1" baseline="30000" dirty="0" smtClean="0"/>
              <a:t>th</a:t>
            </a:r>
            <a:r>
              <a:rPr lang="en-GB" b="1" dirty="0" smtClean="0"/>
              <a:t> Level- </a:t>
            </a:r>
            <a:r>
              <a:rPr lang="en-GB" dirty="0" smtClean="0"/>
              <a:t>improve the confidence of S2 and S3 learners when writing in French and to ensure that learners no longer rely solely on memorised material</a:t>
            </a:r>
          </a:p>
          <a:p>
            <a:r>
              <a:rPr lang="en-GB" b="1" dirty="0" smtClean="0"/>
              <a:t>DOUGLAS ACADEMY</a:t>
            </a:r>
            <a:r>
              <a:rPr lang="en-GB" dirty="0" smtClean="0"/>
              <a:t>: </a:t>
            </a:r>
            <a:r>
              <a:rPr lang="en-GB" b="1" dirty="0" smtClean="0"/>
              <a:t>FRENCH</a:t>
            </a:r>
            <a:r>
              <a:rPr lang="en-GB" dirty="0" smtClean="0"/>
              <a:t> / LIT </a:t>
            </a:r>
            <a:r>
              <a:rPr lang="en-GB" b="1" dirty="0" smtClean="0"/>
              <a:t>4</a:t>
            </a:r>
            <a:r>
              <a:rPr lang="en-GB" b="1" baseline="30000" dirty="0" smtClean="0"/>
              <a:t>th</a:t>
            </a:r>
            <a:r>
              <a:rPr lang="en-GB" b="1" dirty="0" smtClean="0"/>
              <a:t> Level-</a:t>
            </a:r>
            <a:r>
              <a:rPr lang="en-GB" b="1" i="1" dirty="0" smtClean="0"/>
              <a:t> </a:t>
            </a:r>
            <a:r>
              <a:rPr lang="en-GB" i="1" dirty="0" smtClean="0"/>
              <a:t>S2 learners are asked to examine such things as plot, key scenes, word choice and character in a French text prepared in the department whilst S3 learners are asked to examine the more complex features of a French literary text, the </a:t>
            </a:r>
            <a:r>
              <a:rPr lang="en-GB" i="1" dirty="0" err="1" smtClean="0"/>
              <a:t>Prévert</a:t>
            </a:r>
            <a:r>
              <a:rPr lang="en-GB" i="1" dirty="0" smtClean="0"/>
              <a:t> poem ‘</a:t>
            </a:r>
            <a:r>
              <a:rPr lang="en-GB" i="1" dirty="0" err="1" smtClean="0"/>
              <a:t>Déjeuner</a:t>
            </a:r>
            <a:r>
              <a:rPr lang="en-GB" i="1" dirty="0" smtClean="0"/>
              <a:t> du </a:t>
            </a:r>
            <a:r>
              <a:rPr lang="en-GB" i="1" dirty="0" err="1" smtClean="0"/>
              <a:t>Matin</a:t>
            </a:r>
            <a:r>
              <a:rPr lang="en-GB" i="1" dirty="0" smtClean="0"/>
              <a:t>’.</a:t>
            </a:r>
            <a:endParaRPr lang="en-GB" dirty="0" smtClean="0"/>
          </a:p>
          <a:p>
            <a:endParaRPr lang="en-GB" dirty="0" smtClean="0"/>
          </a:p>
          <a:p>
            <a:r>
              <a:rPr lang="en-GB" b="1" dirty="0" smtClean="0"/>
              <a:t>STROMNESS: GERMAN </a:t>
            </a:r>
            <a:r>
              <a:rPr lang="en-GB" dirty="0" smtClean="0"/>
              <a:t>/ LIT – </a:t>
            </a:r>
            <a:r>
              <a:rPr lang="en-GB" b="1" dirty="0" smtClean="0"/>
              <a:t>3</a:t>
            </a:r>
            <a:r>
              <a:rPr lang="en-GB" b="1" baseline="30000" dirty="0" smtClean="0"/>
              <a:t>rd</a:t>
            </a:r>
            <a:r>
              <a:rPr lang="en-GB" b="1" dirty="0" smtClean="0"/>
              <a:t> Level-</a:t>
            </a:r>
            <a:r>
              <a:rPr lang="en-GB" b="1" i="1" dirty="0" smtClean="0"/>
              <a:t> </a:t>
            </a:r>
            <a:r>
              <a:rPr lang="en-GB" i="1" dirty="0" smtClean="0"/>
              <a:t>S2 learners compare and discuss healthy and unhealthy lifestyles in German</a:t>
            </a:r>
            <a:endParaRPr lang="en-GB" dirty="0" smtClean="0"/>
          </a:p>
        </p:txBody>
      </p:sp>
      <p:sp>
        <p:nvSpPr>
          <p:cNvPr id="4" name="Slide Number Placeholder 3"/>
          <p:cNvSpPr>
            <a:spLocks noGrp="1"/>
          </p:cNvSpPr>
          <p:nvPr>
            <p:ph type="sldNum" sz="quarter" idx="5"/>
          </p:nvPr>
        </p:nvSpPr>
        <p:spPr/>
        <p:txBody>
          <a:bodyPr/>
          <a:lstStyle/>
          <a:p>
            <a:pPr>
              <a:defRPr/>
            </a:pPr>
            <a:fld id="{A0B28907-ED09-47F3-84B1-40C7D103CC73}" type="slidenum">
              <a:rPr lang="en-GB" smtClean="0"/>
              <a:pPr>
                <a:defRPr/>
              </a:pPr>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t>NAR PHASE 3a </a:t>
            </a:r>
            <a:r>
              <a:rPr lang="en-GB" dirty="0" smtClean="0"/>
              <a:t>: Focus RECOGNISING ACHIEVEMENT / PROFILING / REPORTING within a curriculum area.</a:t>
            </a:r>
          </a:p>
          <a:p>
            <a:r>
              <a:rPr lang="en-GB" i="1" dirty="0" err="1" smtClean="0"/>
              <a:t>Lesmahagow</a:t>
            </a:r>
            <a:r>
              <a:rPr lang="en-GB" i="1" dirty="0" smtClean="0"/>
              <a:t> High pupils are encouraged to recognise and  keep a log of their achievements and developments in learning and skills both within and out with school and to use this information to write reflectively about what they have accomplished.</a:t>
            </a:r>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DA235F54-FA53-46D2-A4BC-DF259921E3E9}" type="slidenum">
              <a:rPr lang="en-GB" smtClean="0"/>
              <a:pPr>
                <a:defRPr/>
              </a:pPr>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t>NAR PHASE 3b: </a:t>
            </a:r>
            <a:r>
              <a:rPr lang="en-GB" dirty="0" smtClean="0"/>
              <a:t>Focus on consistent assessment approaches for larger groups of learners</a:t>
            </a:r>
          </a:p>
        </p:txBody>
      </p:sp>
      <p:sp>
        <p:nvSpPr>
          <p:cNvPr id="4" name="Slide Number Placeholder 3"/>
          <p:cNvSpPr>
            <a:spLocks noGrp="1"/>
          </p:cNvSpPr>
          <p:nvPr>
            <p:ph type="sldNum" sz="quarter" idx="5"/>
          </p:nvPr>
        </p:nvSpPr>
        <p:spPr/>
        <p:txBody>
          <a:bodyPr/>
          <a:lstStyle/>
          <a:p>
            <a:pPr>
              <a:defRPr/>
            </a:pPr>
            <a:fld id="{3D035C67-03A0-4790-B7A5-2D7748A9D8A8}" type="slidenum">
              <a:rPr lang="en-GB" smtClean="0"/>
              <a:pPr>
                <a:defRPr/>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MODERATION across 6 LAs – focus area is  </a:t>
            </a:r>
            <a:r>
              <a:rPr lang="en-GB" b="1" dirty="0" smtClean="0"/>
              <a:t>MODERATION </a:t>
            </a:r>
            <a:r>
              <a:rPr lang="en-GB" dirty="0" smtClean="0"/>
              <a:t>in context of </a:t>
            </a:r>
            <a:r>
              <a:rPr lang="en-GB" b="1" dirty="0" smtClean="0"/>
              <a:t>GAELIC</a:t>
            </a:r>
          </a:p>
          <a:p>
            <a:r>
              <a:rPr lang="en-GB" dirty="0"/>
              <a:t>In this exemplar Argyll and Bute, Western Isles, South Lanarkshire, North Lanarkshire, Edinburgh and Highland councils collaborated to develop standards of moderation of Gaelic medium writing experiences and outcomes. The schools included </a:t>
            </a:r>
            <a:r>
              <a:rPr lang="en-GB" dirty="0" err="1"/>
              <a:t>Tollcross</a:t>
            </a:r>
            <a:r>
              <a:rPr lang="en-GB" dirty="0"/>
              <a:t> Primary School; </a:t>
            </a:r>
            <a:r>
              <a:rPr lang="en-GB" dirty="0" err="1"/>
              <a:t>Portree</a:t>
            </a:r>
            <a:r>
              <a:rPr lang="en-GB" dirty="0"/>
              <a:t> Primary School; </a:t>
            </a:r>
            <a:r>
              <a:rPr lang="en-GB" dirty="0" err="1"/>
              <a:t>Iochdar</a:t>
            </a:r>
            <a:r>
              <a:rPr lang="en-GB" dirty="0"/>
              <a:t> Primary School; </a:t>
            </a:r>
            <a:r>
              <a:rPr lang="en-GB" dirty="0" err="1" smtClean="0"/>
              <a:t>Condorrat</a:t>
            </a:r>
            <a:r>
              <a:rPr lang="en-GB" dirty="0" smtClean="0"/>
              <a:t> </a:t>
            </a:r>
            <a:r>
              <a:rPr lang="en-GB" dirty="0"/>
              <a:t>Primary School; </a:t>
            </a:r>
            <a:r>
              <a:rPr lang="en-GB" dirty="0" err="1"/>
              <a:t>Greenfaulds</a:t>
            </a:r>
            <a:r>
              <a:rPr lang="en-GB" dirty="0"/>
              <a:t> Primary School and others</a:t>
            </a:r>
            <a:r>
              <a:rPr lang="en-GB" dirty="0" smtClean="0"/>
              <a:t>.</a:t>
            </a:r>
          </a:p>
          <a:p>
            <a:endParaRPr lang="en-GB" dirty="0"/>
          </a:p>
          <a:p>
            <a:r>
              <a:rPr lang="en-GB" dirty="0">
                <a:hlinkClick r:id="rId3"/>
              </a:rPr>
              <a:t>https://www.narscotland.org.uk/_</a:t>
            </a:r>
            <a:r>
              <a:rPr lang="en-GB" dirty="0" smtClean="0">
                <a:hlinkClick r:id="rId3"/>
              </a:rPr>
              <a:t>search.jsp?search_phrase=SOUTH%20LANARKSHIRE</a:t>
            </a:r>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34C4ACD4-9336-41E1-B917-9603291F2E39}" type="slidenum">
              <a:rPr lang="en-GB" smtClean="0"/>
              <a:pPr>
                <a:defRPr/>
              </a:pPr>
              <a:t>37</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“Ultimately as confidence and understanding  grows, teachers will have more ownership of the National Assessment Resource”.  </a:t>
            </a:r>
          </a:p>
          <a:p>
            <a:r>
              <a:rPr lang="en-GB" dirty="0" smtClean="0"/>
              <a:t>                                                               BtC5: a framework for assessment (p41)</a:t>
            </a:r>
          </a:p>
          <a:p>
            <a:endParaRPr lang="en-GB" dirty="0" smtClean="0"/>
          </a:p>
          <a:p>
            <a:r>
              <a:rPr lang="en-GB" dirty="0" smtClean="0"/>
              <a:t>The potential of NAR can be truly fulfilled by practitioners using it together to achieve success. </a:t>
            </a:r>
          </a:p>
          <a:p>
            <a:r>
              <a:rPr lang="en-GB" dirty="0" smtClean="0"/>
              <a:t>By sharing your materials with others, and using NAR as a tool to support your </a:t>
            </a:r>
          </a:p>
          <a:p>
            <a:r>
              <a:rPr lang="en-GB" dirty="0" smtClean="0"/>
              <a:t>practice, we can make a positive impact on the learning experiences and outcomes for Scotland’s young people</a:t>
            </a:r>
          </a:p>
          <a:p>
            <a:endParaRPr lang="en-GB" dirty="0" smtClean="0"/>
          </a:p>
        </p:txBody>
      </p:sp>
      <p:sp>
        <p:nvSpPr>
          <p:cNvPr id="4" name="Slide Number Placeholder 3"/>
          <p:cNvSpPr>
            <a:spLocks noGrp="1"/>
          </p:cNvSpPr>
          <p:nvPr>
            <p:ph type="sldNum" sz="quarter" idx="5"/>
          </p:nvPr>
        </p:nvSpPr>
        <p:spPr/>
        <p:txBody>
          <a:bodyPr/>
          <a:lstStyle/>
          <a:p>
            <a:pPr>
              <a:defRPr/>
            </a:pPr>
            <a:fld id="{5F0FA659-7D7A-4B99-BC01-2FFDA7FEA34B}" type="slidenum">
              <a:rPr lang="en-GB" smtClean="0"/>
              <a:pPr>
                <a:defRPr/>
              </a:pPr>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If, on the basis of accessing this resource / self-evaluation, there are issues you wish to raise, comments you wish to make on the usefulness of this resource or any suggestions for improvement, you should take the opportunity to get in touch by forwarding staff at SCILT an email</a:t>
            </a:r>
            <a:r>
              <a:rPr lang="en-US" dirty="0" smtClean="0"/>
              <a:t>: </a:t>
            </a:r>
            <a:r>
              <a:rPr lang="en-US" b="1" dirty="0" smtClean="0"/>
              <a:t>scilt@strath.ac.uk</a:t>
            </a:r>
            <a:endParaRPr lang="en-GB" dirty="0"/>
          </a:p>
          <a:p>
            <a:endParaRPr lang="en-GB" dirty="0" smtClean="0"/>
          </a:p>
        </p:txBody>
      </p:sp>
      <p:sp>
        <p:nvSpPr>
          <p:cNvPr id="4" name="Slide Number Placeholder 3"/>
          <p:cNvSpPr>
            <a:spLocks noGrp="1"/>
          </p:cNvSpPr>
          <p:nvPr>
            <p:ph type="sldNum" sz="quarter" idx="5"/>
          </p:nvPr>
        </p:nvSpPr>
        <p:spPr/>
        <p:txBody>
          <a:bodyPr/>
          <a:lstStyle/>
          <a:p>
            <a:pPr>
              <a:defRPr/>
            </a:pPr>
            <a:fld id="{E359973F-E68C-4162-B7AA-FF8D6956A64D}" type="slidenum">
              <a:rPr lang="en-GB" smtClean="0"/>
              <a:pPr>
                <a:defRPr/>
              </a:pPr>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D0A4106-6472-43CA-BC94-6B8D60264228}" type="slidenum">
              <a:rPr lang="en-GB" smtClean="0"/>
              <a:pPr>
                <a:defRPr/>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cs typeface="Arial" charset="0"/>
              </a:rPr>
              <a:t>BY THE END OF THIS SESSION , it is hoped you ...</a:t>
            </a:r>
          </a:p>
          <a:p>
            <a:r>
              <a:rPr lang="en-GB" smtClean="0">
                <a:cs typeface="Arial" charset="0"/>
              </a:rPr>
              <a:t>Have a better understanding of how </a:t>
            </a:r>
            <a:r>
              <a:rPr lang="en-GB" smtClean="0">
                <a:solidFill>
                  <a:srgbClr val="C00000"/>
                </a:solidFill>
                <a:cs typeface="Arial" charset="0"/>
              </a:rPr>
              <a:t>NAR supports </a:t>
            </a:r>
            <a:r>
              <a:rPr lang="en-GB" smtClean="0">
                <a:cs typeface="Arial" charset="0"/>
              </a:rPr>
              <a:t>learning, teaching and assessment / moderation.</a:t>
            </a:r>
            <a:endParaRPr lang="en-GB" smtClean="0"/>
          </a:p>
          <a:p>
            <a:r>
              <a:rPr lang="en-GB" smtClean="0">
                <a:cs typeface="Arial" charset="0"/>
              </a:rPr>
              <a:t>Are more familiar with available guidance and more confident in </a:t>
            </a:r>
            <a:r>
              <a:rPr lang="en-GB" smtClean="0">
                <a:solidFill>
                  <a:srgbClr val="C00000"/>
                </a:solidFill>
                <a:cs typeface="Arial" charset="0"/>
              </a:rPr>
              <a:t>accessing</a:t>
            </a:r>
            <a:r>
              <a:rPr lang="en-GB" smtClean="0">
                <a:cs typeface="Arial" charset="0"/>
              </a:rPr>
              <a:t> appropriate resources from </a:t>
            </a:r>
            <a:r>
              <a:rPr lang="en-GB" smtClean="0">
                <a:solidFill>
                  <a:srgbClr val="C00000"/>
                </a:solidFill>
                <a:cs typeface="Arial" charset="0"/>
              </a:rPr>
              <a:t>NAR </a:t>
            </a:r>
            <a:r>
              <a:rPr lang="en-GB" smtClean="0">
                <a:cs typeface="Arial" charset="0"/>
              </a:rPr>
              <a:t>.</a:t>
            </a:r>
            <a:endParaRPr lang="en-GB" smtClean="0"/>
          </a:p>
          <a:p>
            <a:r>
              <a:rPr lang="en-GB" smtClean="0">
                <a:cs typeface="Arial" charset="0"/>
              </a:rPr>
              <a:t>Have a better understanding of how  </a:t>
            </a:r>
            <a:r>
              <a:rPr lang="en-GB" smtClean="0">
                <a:solidFill>
                  <a:srgbClr val="C00000"/>
                </a:solidFill>
                <a:cs typeface="Arial" charset="0"/>
              </a:rPr>
              <a:t>NAR supports </a:t>
            </a:r>
            <a:r>
              <a:rPr lang="en-GB" smtClean="0">
                <a:cs typeface="Arial" charset="0"/>
              </a:rPr>
              <a:t> moderation.</a:t>
            </a:r>
            <a:endParaRPr lang="en-GB" smtClean="0"/>
          </a:p>
          <a:p>
            <a:endParaRPr lang="en-GB" smtClean="0"/>
          </a:p>
        </p:txBody>
      </p:sp>
      <p:sp>
        <p:nvSpPr>
          <p:cNvPr id="4" name="Slide Number Placeholder 3"/>
          <p:cNvSpPr>
            <a:spLocks noGrp="1"/>
          </p:cNvSpPr>
          <p:nvPr>
            <p:ph type="sldNum" sz="quarter" idx="5"/>
          </p:nvPr>
        </p:nvSpPr>
        <p:spPr/>
        <p:txBody>
          <a:bodyPr/>
          <a:lstStyle/>
          <a:p>
            <a:pPr>
              <a:defRPr/>
            </a:pPr>
            <a:fld id="{644257EE-A4D1-4CEB-8F88-46CD91B99249}" type="slidenum">
              <a:rPr lang="en-GB" smtClean="0"/>
              <a:pPr>
                <a:defRPr/>
              </a:pPr>
              <a:t>40</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NAR - Scotland’s National Assessment Resource - is an online resource designed to support assessment approaches for Curriculum for Excellence.</a:t>
            </a:r>
          </a:p>
          <a:p>
            <a:r>
              <a:rPr lang="en-GB" smtClean="0"/>
              <a:t>NAR will support practitioners in developing a shared understanding of standards and expectations for Curriculum for Excellence and how to apply these consistently.</a:t>
            </a:r>
          </a:p>
        </p:txBody>
      </p:sp>
      <p:sp>
        <p:nvSpPr>
          <p:cNvPr id="11267" name="Slide Number Placeholder 3"/>
          <p:cNvSpPr>
            <a:spLocks noGrp="1"/>
          </p:cNvSpPr>
          <p:nvPr>
            <p:ph type="sldNum" sz="quarter" idx="5"/>
          </p:nvPr>
        </p:nvSpPr>
        <p:spPr bwMode="auto">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E32AED1-E46D-4ED8-BA3E-60FC35CE44F0}" type="slidenum">
              <a:rPr lang="en-GB" sz="1200">
                <a:latin typeface="Calibri" pitchFamily="34" charset="0"/>
              </a:rPr>
              <a:pPr eaLnBrk="1" hangingPunct="1">
                <a:defRPr/>
              </a:pPr>
              <a:t>5</a:t>
            </a:fld>
            <a:endParaRPr lang="en-GB"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NAR OVERVIEW VIDEO- Acknowledgement to Education Scotland.</a:t>
            </a:r>
          </a:p>
          <a:p>
            <a:r>
              <a:rPr lang="en-GB" dirty="0" smtClean="0"/>
              <a:t>Click on coloured bar to access video.</a:t>
            </a:r>
          </a:p>
          <a:p>
            <a:endParaRPr lang="en-GB" dirty="0" smtClean="0"/>
          </a:p>
        </p:txBody>
      </p:sp>
      <p:sp>
        <p:nvSpPr>
          <p:cNvPr id="4" name="Slide Number Placeholder 3"/>
          <p:cNvSpPr>
            <a:spLocks noGrp="1"/>
          </p:cNvSpPr>
          <p:nvPr>
            <p:ph type="sldNum" sz="quarter" idx="5"/>
          </p:nvPr>
        </p:nvSpPr>
        <p:spPr/>
        <p:txBody>
          <a:bodyPr/>
          <a:lstStyle/>
          <a:p>
            <a:pPr>
              <a:defRPr/>
            </a:pPr>
            <a:fld id="{13D5C064-1998-4FD3-A98C-58C29A729417}"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6EF91F46-9BD0-4617-83D6-2BC216BC059F}"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GB" dirty="0" smtClean="0">
                <a:ea typeface="ＭＳ Ｐゴシック" pitchFamily="34" charset="-128"/>
              </a:rPr>
              <a:t>NAR has many purposes. </a:t>
            </a:r>
          </a:p>
          <a:p>
            <a:pPr eaLnBrk="1" hangingPunct="1">
              <a:defRPr/>
            </a:pPr>
            <a:r>
              <a:rPr lang="en-GB" dirty="0" smtClean="0">
                <a:ea typeface="ＭＳ Ｐゴシック" pitchFamily="34" charset="-128"/>
              </a:rPr>
              <a:t>The </a:t>
            </a:r>
            <a:r>
              <a:rPr lang="en-GB" b="1" dirty="0" smtClean="0">
                <a:ea typeface="ＭＳ Ｐゴシック" pitchFamily="34" charset="-128"/>
              </a:rPr>
              <a:t>key</a:t>
            </a:r>
            <a:r>
              <a:rPr lang="en-GB" dirty="0" smtClean="0">
                <a:ea typeface="ＭＳ Ｐゴシック" pitchFamily="34" charset="-128"/>
              </a:rPr>
              <a:t> purposes are to : </a:t>
            </a:r>
          </a:p>
          <a:p>
            <a:pPr eaLnBrk="1" hangingPunct="1">
              <a:buFontTx/>
              <a:buChar char="•"/>
              <a:defRPr/>
            </a:pPr>
            <a:r>
              <a:rPr lang="en-GB" dirty="0">
                <a:ea typeface="ＭＳ Ｐゴシック" pitchFamily="34" charset="-128"/>
              </a:rPr>
              <a:t>i</a:t>
            </a:r>
            <a:r>
              <a:rPr lang="en-GB" dirty="0" smtClean="0">
                <a:ea typeface="ＭＳ Ｐゴシック" pitchFamily="34" charset="-128"/>
              </a:rPr>
              <a:t>ncrease practitioners’  understanding of expectations and standards for Curriculum for Excellence.</a:t>
            </a:r>
            <a:br>
              <a:rPr lang="en-GB" dirty="0" smtClean="0">
                <a:ea typeface="ＭＳ Ｐゴシック" pitchFamily="34" charset="-128"/>
              </a:rPr>
            </a:br>
            <a:endParaRPr lang="en-GB" dirty="0" smtClean="0">
              <a:ea typeface="ＭＳ Ｐゴシック" pitchFamily="34" charset="-128"/>
            </a:endParaRPr>
          </a:p>
          <a:p>
            <a:pPr eaLnBrk="1" hangingPunct="1">
              <a:buFontTx/>
              <a:buChar char="•"/>
              <a:defRPr/>
            </a:pPr>
            <a:r>
              <a:rPr lang="en-GB" dirty="0">
                <a:ea typeface="ＭＳ Ｐゴシック" pitchFamily="34" charset="-128"/>
              </a:rPr>
              <a:t>i</a:t>
            </a:r>
            <a:r>
              <a:rPr lang="en-GB" dirty="0" smtClean="0">
                <a:ea typeface="ＭＳ Ｐゴシック" pitchFamily="34" charset="-128"/>
              </a:rPr>
              <a:t>ncrease their understanding of learning intentions  in order to  support more creative teaching approaches in schools.</a:t>
            </a:r>
            <a:br>
              <a:rPr lang="en-GB" dirty="0" smtClean="0">
                <a:ea typeface="ＭＳ Ｐゴシック" pitchFamily="34" charset="-128"/>
              </a:rPr>
            </a:br>
            <a:endParaRPr lang="en-GB" dirty="0" smtClean="0">
              <a:ea typeface="ＭＳ Ｐゴシック" pitchFamily="34" charset="-128"/>
            </a:endParaRPr>
          </a:p>
          <a:p>
            <a:pPr eaLnBrk="1" hangingPunct="1">
              <a:buFontTx/>
              <a:buChar char="•"/>
              <a:defRPr/>
            </a:pPr>
            <a:r>
              <a:rPr lang="en-GB" dirty="0">
                <a:ea typeface="ＭＳ Ｐゴシック" pitchFamily="34" charset="-128"/>
              </a:rPr>
              <a:t>s</a:t>
            </a:r>
            <a:r>
              <a:rPr lang="en-GB" dirty="0" smtClean="0">
                <a:ea typeface="ＭＳ Ｐゴシック" pitchFamily="34" charset="-128"/>
              </a:rPr>
              <a:t>upport practitioners to understand how breadth, challenge and application are inter-related aspects of learning, not separate features.</a:t>
            </a:r>
          </a:p>
          <a:p>
            <a:pPr eaLnBrk="1" hangingPunct="1">
              <a:buFontTx/>
              <a:buChar char="•"/>
              <a:defRPr/>
            </a:pPr>
            <a:r>
              <a:rPr lang="en-GB" dirty="0">
                <a:cs typeface="Arial" pitchFamily="34" charset="0"/>
              </a:rPr>
              <a:t>d</a:t>
            </a:r>
            <a:r>
              <a:rPr lang="en-GB" dirty="0" smtClean="0">
                <a:cs typeface="Arial" pitchFamily="34" charset="0"/>
              </a:rPr>
              <a:t>evelop their capacity to make </a:t>
            </a:r>
            <a:r>
              <a:rPr lang="en-GB" dirty="0" smtClean="0">
                <a:solidFill>
                  <a:srgbClr val="C00000"/>
                </a:solidFill>
                <a:cs typeface="Arial" pitchFamily="34" charset="0"/>
              </a:rPr>
              <a:t>sound judgements</a:t>
            </a:r>
            <a:r>
              <a:rPr lang="en-GB" dirty="0" smtClean="0">
                <a:cs typeface="Arial" pitchFamily="34" charset="0"/>
              </a:rPr>
              <a:t> about progress and achievement.</a:t>
            </a:r>
          </a:p>
          <a:p>
            <a:pPr eaLnBrk="1" hangingPunct="1">
              <a:buFontTx/>
              <a:buChar char="•"/>
              <a:defRPr/>
            </a:pPr>
            <a:endParaRPr lang="en-GB" dirty="0" smtClean="0">
              <a:ea typeface="ＭＳ Ｐゴシック" pitchFamily="34" charset="-128"/>
            </a:endParaRPr>
          </a:p>
          <a:p>
            <a:pPr>
              <a:defRPr/>
            </a:pPr>
            <a:endParaRPr lang="en-GB" dirty="0" smtClean="0"/>
          </a:p>
        </p:txBody>
      </p:sp>
      <p:sp>
        <p:nvSpPr>
          <p:cNvPr id="4" name="Slide Number Placeholder 3"/>
          <p:cNvSpPr>
            <a:spLocks noGrp="1"/>
          </p:cNvSpPr>
          <p:nvPr>
            <p:ph type="sldNum" sz="quarter" idx="5"/>
          </p:nvPr>
        </p:nvSpPr>
        <p:spPr/>
        <p:txBody>
          <a:bodyPr/>
          <a:lstStyle/>
          <a:p>
            <a:pPr>
              <a:defRPr/>
            </a:pPr>
            <a:fld id="{31190761-7520-484F-97AA-D36C49DEED31}"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smtClean="0"/>
              <a:t>The main functions of NAR are spelled out in BtC 5, a framework for assessment (p41)</a:t>
            </a:r>
          </a:p>
          <a:p>
            <a:endParaRPr lang="en-GB" smtClean="0"/>
          </a:p>
          <a:p>
            <a:r>
              <a:rPr lang="en-GB" smtClean="0"/>
              <a:t>“One of the key functions of the National Assessment Resource is to provide a way for teachers to develop a shared understanding of standards and expectations. The Resource will support teachers in deepening their understanding and expertise in assessment.  </a:t>
            </a:r>
          </a:p>
          <a:p>
            <a:r>
              <a:rPr lang="en-GB" smtClean="0"/>
              <a:t>It will also help develop their capacity to make sound judgements about progress and achievement.” </a:t>
            </a:r>
          </a:p>
          <a:p>
            <a:r>
              <a:rPr lang="en-GB" smtClean="0"/>
              <a:t>                                                                         </a:t>
            </a:r>
          </a:p>
        </p:txBody>
      </p:sp>
      <p:sp>
        <p:nvSpPr>
          <p:cNvPr id="4" name="Slide Number Placeholder 3"/>
          <p:cNvSpPr>
            <a:spLocks noGrp="1"/>
          </p:cNvSpPr>
          <p:nvPr>
            <p:ph type="sldNum" sz="quarter" idx="5"/>
          </p:nvPr>
        </p:nvSpPr>
        <p:spPr/>
        <p:txBody>
          <a:bodyPr/>
          <a:lstStyle/>
          <a:p>
            <a:pPr>
              <a:defRPr/>
            </a:pPr>
            <a:fld id="{C203C11F-2819-4F8E-B6D8-75192E759DA6}"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AE66B54C-81D2-4D55-99A9-6C8FF05FE383}"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65622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471F4AD1-041A-43D9-B9B0-623B05993535}"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278985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11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00"/>
            <a:ext cx="60198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E3AD3E54-130A-48C7-8B77-5D75904BCE5D}"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88822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31913" y="274638"/>
            <a:ext cx="7127875" cy="1209675"/>
          </a:xfrm>
          <a:prstGeom prst="rect">
            <a:avLst/>
          </a:prstGeo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371600" y="1600200"/>
            <a:ext cx="3487738" cy="4464050"/>
          </a:xfrm>
          <a:prstGeom prst="rect">
            <a:avLst/>
          </a:prstGeom>
        </p:spPr>
        <p:txBody>
          <a:bodyPr/>
          <a:lstStyle/>
          <a:p>
            <a:pPr lvl="0"/>
            <a:endParaRPr lang="en-GB" noProof="0" smtClean="0"/>
          </a:p>
        </p:txBody>
      </p:sp>
      <p:sp>
        <p:nvSpPr>
          <p:cNvPr id="4" name="Text Placeholder 3"/>
          <p:cNvSpPr>
            <a:spLocks noGrp="1"/>
          </p:cNvSpPr>
          <p:nvPr>
            <p:ph type="body" sz="half" idx="2"/>
          </p:nvPr>
        </p:nvSpPr>
        <p:spPr>
          <a:xfrm>
            <a:off x="5011738" y="1600200"/>
            <a:ext cx="3487737" cy="44640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xfrm>
            <a:off x="4267200" y="6400800"/>
            <a:ext cx="4191000" cy="414338"/>
          </a:xfrm>
          <a:prstGeom prst="rect">
            <a:avLst/>
          </a:prstGeom>
        </p:spPr>
        <p:txBody>
          <a:bodyPr/>
          <a:lstStyle>
            <a:lvl1pPr algn="r">
              <a:defRPr>
                <a:latin typeface="Arial" charset="0"/>
                <a:cs typeface="+mn-cs"/>
              </a:defRPr>
            </a:lvl1pPr>
          </a:lstStyle>
          <a:p>
            <a:pPr fontAlgn="base">
              <a:spcBef>
                <a:spcPct val="0"/>
              </a:spcBef>
              <a:spcAft>
                <a:spcPct val="0"/>
              </a:spcAft>
              <a:defRPr/>
            </a:pPr>
            <a:r>
              <a:rPr lang="en-US">
                <a:solidFill>
                  <a:prstClr val="black"/>
                </a:solidFill>
              </a:rPr>
              <a:t>Learning and Teaching Scotland</a:t>
            </a:r>
            <a:endParaRPr lang="en-US">
              <a:solidFill>
                <a:srgbClr val="C9C2D1"/>
              </a:solidFill>
            </a:endParaRPr>
          </a:p>
        </p:txBody>
      </p:sp>
    </p:spTree>
    <p:extLst>
      <p:ext uri="{BB962C8B-B14F-4D97-AF65-F5344CB8AC3E}">
        <p14:creationId xmlns:p14="http://schemas.microsoft.com/office/powerpoint/2010/main" val="146824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0F466086-E2AD-415D-93DA-1A2557DD9C5A}"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304503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BBADF3C8-0F07-4D82-9546-C935CB523063}"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312618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895600"/>
            <a:ext cx="40386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895600"/>
            <a:ext cx="40386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6E53B744-A36F-4B1A-A67F-AB114B1C5D85}"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78378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8"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9"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849FF7AE-2214-403A-BDDE-BDC2E4B5F7B0}"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94543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4"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9A74091B-4FF5-42E6-84E2-D06BCABEC204}"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94920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3"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4" name="Slide Number Placeholder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FB5A2B44-0124-4980-A431-8D7A43E5C288}"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276285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219200"/>
          </a:xfrm>
        </p:spPr>
        <p:txBody>
          <a:bodyPr anchor="b"/>
          <a:lstStyle>
            <a:lvl1pPr algn="l">
              <a:defRPr sz="2000" b="1"/>
            </a:lvl1pPr>
          </a:lstStyle>
          <a:p>
            <a:r>
              <a:rPr lang="en-US" smtClean="0"/>
              <a:t>Click to edit Master title style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AED5F5E2-EF1A-45CF-A9A2-3CEDA5295F7B}"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327492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817F1719-C409-4F3A-BE7C-C2DA3BC9C89C}"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89371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902"/>
          </a:schemeClr>
        </a:solidFill>
        <a:effectLst/>
      </p:bgPr>
    </p:bg>
    <p:spTree>
      <p:nvGrpSpPr>
        <p:cNvPr id="1" name=""/>
        <p:cNvGrpSpPr/>
        <p:nvPr/>
      </p:nvGrpSpPr>
      <p:grpSpPr>
        <a:xfrm>
          <a:off x="0" y="0"/>
          <a:ext cx="0" cy="0"/>
          <a:chOff x="0" y="0"/>
          <a:chExt cx="0" cy="0"/>
        </a:xfrm>
      </p:grpSpPr>
      <p:sp>
        <p:nvSpPr>
          <p:cNvPr id="35849" name="Rectangle 9"/>
          <p:cNvSpPr>
            <a:spLocks noGrp="1" noChangeArrowheads="1"/>
          </p:cNvSpPr>
          <p:nvPr>
            <p:ph type="title"/>
          </p:nvPr>
        </p:nvSpPr>
        <p:spPr bwMode="auto">
          <a:xfrm>
            <a:off x="457200" y="1600200"/>
            <a:ext cx="8229600" cy="892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7" name="Rectangle 10"/>
          <p:cNvSpPr>
            <a:spLocks noGrp="1" noChangeArrowheads="1"/>
          </p:cNvSpPr>
          <p:nvPr>
            <p:ph type="body" idx="1"/>
          </p:nvPr>
        </p:nvSpPr>
        <p:spPr bwMode="auto">
          <a:xfrm>
            <a:off x="457200" y="2895600"/>
            <a:ext cx="822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5845" name="Rectangle 5"/>
          <p:cNvSpPr>
            <a:spLocks noChangeArrowheads="1"/>
          </p:cNvSpPr>
          <p:nvPr userDrawn="1"/>
        </p:nvSpPr>
        <p:spPr bwMode="auto">
          <a:xfrm>
            <a:off x="0" y="6669360"/>
            <a:ext cx="9144000" cy="188640"/>
          </a:xfrm>
          <a:prstGeom prst="rect">
            <a:avLst/>
          </a:prstGeom>
          <a:solidFill>
            <a:srgbClr val="003399"/>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fontAlgn="base">
              <a:spcBef>
                <a:spcPct val="0"/>
              </a:spcBef>
              <a:spcAft>
                <a:spcPct val="0"/>
              </a:spcAft>
              <a:defRPr/>
            </a:pPr>
            <a:endParaRPr lang="en-US">
              <a:solidFill>
                <a:prstClr val="black"/>
              </a:solidFill>
            </a:endParaRPr>
          </a:p>
        </p:txBody>
      </p:sp>
      <p:sp>
        <p:nvSpPr>
          <p:cNvPr id="35846" name="Rectangle 6"/>
          <p:cNvSpPr>
            <a:spLocks noChangeArrowheads="1"/>
          </p:cNvSpPr>
          <p:nvPr userDrawn="1"/>
        </p:nvSpPr>
        <p:spPr bwMode="auto">
          <a:xfrm>
            <a:off x="0" y="6525344"/>
            <a:ext cx="9144000" cy="171872"/>
          </a:xfrm>
          <a:prstGeom prst="rect">
            <a:avLst/>
          </a:prstGeom>
          <a:solidFill>
            <a:srgbClr val="660066"/>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fontAlgn="base">
              <a:spcBef>
                <a:spcPct val="0"/>
              </a:spcBef>
              <a:spcAft>
                <a:spcPct val="0"/>
              </a:spcAft>
              <a:defRPr/>
            </a:pPr>
            <a:endParaRPr lang="en-US">
              <a:solidFill>
                <a:prstClr val="black"/>
              </a:solidFill>
            </a:endParaRPr>
          </a:p>
        </p:txBody>
      </p:sp>
      <p:pic>
        <p:nvPicPr>
          <p:cNvPr id="1034" name="Picture 10" descr="Sciltlogo2010.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152400"/>
            <a:ext cx="51054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1268413"/>
            <a:ext cx="9144000" cy="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1036" name="Picture 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40650" y="174625"/>
            <a:ext cx="1292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795963" y="23813"/>
            <a:ext cx="11525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23837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sldNum="0" hdr="0" ftr="0" dt="0"/>
  <p:txStyles>
    <p:titleStyle>
      <a:lvl1pPr algn="ctr" rtl="0" eaLnBrk="0" fontAlgn="base" hangingPunct="0">
        <a:spcBef>
          <a:spcPct val="0"/>
        </a:spcBef>
        <a:spcAft>
          <a:spcPct val="0"/>
        </a:spcAft>
        <a:defRPr sz="3200" b="1">
          <a:solidFill>
            <a:srgbClr val="660066"/>
          </a:solidFill>
          <a:effectLst>
            <a:outerShdw blurRad="38100" dist="38100" dir="2700000" algn="tl">
              <a:srgbClr val="000000">
                <a:alpha val="43137"/>
              </a:srgbClr>
            </a:outerShdw>
          </a:effectLst>
          <a:latin typeface="Candara" pitchFamily="34" charset="0"/>
          <a:ea typeface="+mj-ea"/>
          <a:cs typeface="+mj-cs"/>
        </a:defRPr>
      </a:lvl1pPr>
      <a:lvl2pPr algn="ctr" rtl="0" eaLnBrk="0" fontAlgn="base" hangingPunct="0">
        <a:spcBef>
          <a:spcPct val="0"/>
        </a:spcBef>
        <a:spcAft>
          <a:spcPct val="0"/>
        </a:spcAft>
        <a:defRPr sz="3200" b="1">
          <a:solidFill>
            <a:srgbClr val="660066"/>
          </a:solidFill>
          <a:latin typeface="Candara" pitchFamily="34" charset="0"/>
          <a:cs typeface="Arial" charset="0"/>
        </a:defRPr>
      </a:lvl2pPr>
      <a:lvl3pPr algn="ctr" rtl="0" eaLnBrk="0" fontAlgn="base" hangingPunct="0">
        <a:spcBef>
          <a:spcPct val="0"/>
        </a:spcBef>
        <a:spcAft>
          <a:spcPct val="0"/>
        </a:spcAft>
        <a:defRPr sz="3200" b="1">
          <a:solidFill>
            <a:srgbClr val="660066"/>
          </a:solidFill>
          <a:latin typeface="Candara" pitchFamily="34" charset="0"/>
          <a:cs typeface="Arial" charset="0"/>
        </a:defRPr>
      </a:lvl3pPr>
      <a:lvl4pPr algn="ctr" rtl="0" eaLnBrk="0" fontAlgn="base" hangingPunct="0">
        <a:spcBef>
          <a:spcPct val="0"/>
        </a:spcBef>
        <a:spcAft>
          <a:spcPct val="0"/>
        </a:spcAft>
        <a:defRPr sz="3200" b="1">
          <a:solidFill>
            <a:srgbClr val="660066"/>
          </a:solidFill>
          <a:latin typeface="Candara" pitchFamily="34" charset="0"/>
          <a:cs typeface="Arial" charset="0"/>
        </a:defRPr>
      </a:lvl4pPr>
      <a:lvl5pPr algn="ctr" rtl="0" eaLnBrk="0" fontAlgn="base" hangingPunct="0">
        <a:spcBef>
          <a:spcPct val="0"/>
        </a:spcBef>
        <a:spcAft>
          <a:spcPct val="0"/>
        </a:spcAft>
        <a:defRPr sz="3200" b="1">
          <a:solidFill>
            <a:srgbClr val="660066"/>
          </a:solidFill>
          <a:latin typeface="Candara" pitchFamily="34" charset="0"/>
          <a:cs typeface="Arial" charset="0"/>
        </a:defRPr>
      </a:lvl5pPr>
      <a:lvl6pPr marL="457200" algn="ctr" rtl="0" fontAlgn="base">
        <a:spcBef>
          <a:spcPct val="0"/>
        </a:spcBef>
        <a:spcAft>
          <a:spcPct val="0"/>
        </a:spcAft>
        <a:defRPr sz="4400" b="1">
          <a:solidFill>
            <a:srgbClr val="000099"/>
          </a:solidFill>
          <a:latin typeface="Century Gothic" pitchFamily="34" charset="0"/>
          <a:cs typeface="Arial" charset="0"/>
        </a:defRPr>
      </a:lvl6pPr>
      <a:lvl7pPr marL="914400" algn="ctr" rtl="0" fontAlgn="base">
        <a:spcBef>
          <a:spcPct val="0"/>
        </a:spcBef>
        <a:spcAft>
          <a:spcPct val="0"/>
        </a:spcAft>
        <a:defRPr sz="4400" b="1">
          <a:solidFill>
            <a:srgbClr val="000099"/>
          </a:solidFill>
          <a:latin typeface="Century Gothic" pitchFamily="34" charset="0"/>
          <a:cs typeface="Arial" charset="0"/>
        </a:defRPr>
      </a:lvl7pPr>
      <a:lvl8pPr marL="1371600" algn="ctr" rtl="0" fontAlgn="base">
        <a:spcBef>
          <a:spcPct val="0"/>
        </a:spcBef>
        <a:spcAft>
          <a:spcPct val="0"/>
        </a:spcAft>
        <a:defRPr sz="4400" b="1">
          <a:solidFill>
            <a:srgbClr val="000099"/>
          </a:solidFill>
          <a:latin typeface="Century Gothic" pitchFamily="34" charset="0"/>
          <a:cs typeface="Arial" charset="0"/>
        </a:defRPr>
      </a:lvl8pPr>
      <a:lvl9pPr marL="1828800" algn="ctr" rtl="0" fontAlgn="base">
        <a:spcBef>
          <a:spcPct val="0"/>
        </a:spcBef>
        <a:spcAft>
          <a:spcPct val="0"/>
        </a:spcAft>
        <a:defRPr sz="4400" b="1">
          <a:solidFill>
            <a:srgbClr val="000099"/>
          </a:solidFill>
          <a:latin typeface="Century Gothic" pitchFamily="34" charset="0"/>
          <a:cs typeface="Arial" charset="0"/>
        </a:defRPr>
      </a:lvl9pPr>
    </p:titleStyle>
    <p:bodyStyle>
      <a:lvl1pPr marL="342900" indent="-342900" algn="l" rtl="0" eaLnBrk="0" fontAlgn="base" hangingPunct="0">
        <a:spcBef>
          <a:spcPct val="20000"/>
        </a:spcBef>
        <a:spcAft>
          <a:spcPct val="0"/>
        </a:spcAft>
        <a:defRPr sz="2600" b="1">
          <a:solidFill>
            <a:srgbClr val="000099"/>
          </a:solidFill>
          <a:latin typeface="Candara" pitchFamily="34" charset="0"/>
          <a:ea typeface="+mn-ea"/>
          <a:cs typeface="+mn-cs"/>
        </a:defRPr>
      </a:lvl1pPr>
      <a:lvl2pPr marL="742950" indent="-285750" algn="l" rtl="0" eaLnBrk="0" fontAlgn="base" hangingPunct="0">
        <a:spcBef>
          <a:spcPct val="20000"/>
        </a:spcBef>
        <a:spcAft>
          <a:spcPct val="0"/>
        </a:spcAft>
        <a:defRPr sz="2000">
          <a:solidFill>
            <a:srgbClr val="000099"/>
          </a:solidFill>
          <a:latin typeface="Candara" pitchFamily="34" charset="0"/>
          <a:cs typeface="+mn-cs"/>
        </a:defRPr>
      </a:lvl2pPr>
      <a:lvl3pPr marL="1143000" indent="-228600" algn="l" rtl="0" eaLnBrk="0" fontAlgn="base" hangingPunct="0">
        <a:spcBef>
          <a:spcPct val="20000"/>
        </a:spcBef>
        <a:spcAft>
          <a:spcPct val="0"/>
        </a:spcAft>
        <a:defRPr>
          <a:solidFill>
            <a:srgbClr val="000099"/>
          </a:solidFill>
          <a:latin typeface="Candara" pitchFamily="34" charset="0"/>
          <a:cs typeface="+mn-cs"/>
        </a:defRPr>
      </a:lvl3pPr>
      <a:lvl4pPr marL="1600200" indent="-228600" algn="l" rtl="0" eaLnBrk="0" fontAlgn="base" hangingPunct="0">
        <a:spcBef>
          <a:spcPct val="20000"/>
        </a:spcBef>
        <a:spcAft>
          <a:spcPct val="0"/>
        </a:spcAft>
        <a:defRPr sz="1600">
          <a:solidFill>
            <a:srgbClr val="000099"/>
          </a:solidFill>
          <a:latin typeface="Candara" pitchFamily="34" charset="0"/>
          <a:cs typeface="+mn-cs"/>
        </a:defRPr>
      </a:lvl4pPr>
      <a:lvl5pPr marL="2057400" indent="-228600" algn="l" rtl="0" eaLnBrk="0" fontAlgn="base" hangingPunct="0">
        <a:spcBef>
          <a:spcPct val="20000"/>
        </a:spcBef>
        <a:spcAft>
          <a:spcPct val="0"/>
        </a:spcAft>
        <a:defRPr sz="1600">
          <a:solidFill>
            <a:srgbClr val="000099"/>
          </a:solidFill>
          <a:latin typeface="Candara" pitchFamily="34" charset="0"/>
          <a:cs typeface="+mn-cs"/>
        </a:defRPr>
      </a:lvl5pPr>
      <a:lvl6pPr marL="2514600" indent="-228600" algn="l" rtl="0" fontAlgn="base">
        <a:spcBef>
          <a:spcPct val="20000"/>
        </a:spcBef>
        <a:spcAft>
          <a:spcPct val="0"/>
        </a:spcAft>
        <a:defRPr sz="2000">
          <a:solidFill>
            <a:srgbClr val="000099"/>
          </a:solidFill>
          <a:latin typeface="+mn-lt"/>
          <a:cs typeface="+mn-cs"/>
        </a:defRPr>
      </a:lvl6pPr>
      <a:lvl7pPr marL="2971800" indent="-228600" algn="l" rtl="0" fontAlgn="base">
        <a:spcBef>
          <a:spcPct val="20000"/>
        </a:spcBef>
        <a:spcAft>
          <a:spcPct val="0"/>
        </a:spcAft>
        <a:defRPr sz="2000">
          <a:solidFill>
            <a:srgbClr val="000099"/>
          </a:solidFill>
          <a:latin typeface="+mn-lt"/>
          <a:cs typeface="+mn-cs"/>
        </a:defRPr>
      </a:lvl7pPr>
      <a:lvl8pPr marL="3429000" indent="-228600" algn="l" rtl="0" fontAlgn="base">
        <a:spcBef>
          <a:spcPct val="20000"/>
        </a:spcBef>
        <a:spcAft>
          <a:spcPct val="0"/>
        </a:spcAft>
        <a:defRPr sz="2000">
          <a:solidFill>
            <a:srgbClr val="000099"/>
          </a:solidFill>
          <a:latin typeface="+mn-lt"/>
          <a:cs typeface="+mn-cs"/>
        </a:defRPr>
      </a:lvl8pPr>
      <a:lvl9pPr marL="3886200" indent="-228600" algn="l" rtl="0" fontAlgn="base">
        <a:spcBef>
          <a:spcPct val="20000"/>
        </a:spcBef>
        <a:spcAft>
          <a:spcPct val="0"/>
        </a:spcAft>
        <a:defRPr sz="2000">
          <a:solidFill>
            <a:srgbClr val="0000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vimeo.com/moogaloop.swf?clip_id=57854313&amp;force_embed=1&amp;server=vimeo.com&amp;show_title=1&amp;show_byline=1&amp;show_portrait=1&amp;color=00adef&amp;fullscreen=1&amp;autoplay=0&amp;loop=0"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vimeo.com/moogaloop.swf?clip_id=57854394&amp;force_embed=1&amp;server=vimeo.com&amp;show_title=1&amp;show_byline=1&amp;show_portrait=1&amp;color=00adef&amp;fullscreen=1&amp;autoplay=0&amp;loop=0"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vimeo.com/moogaloop.swf?clip_id=57854504&amp;force_embed=1&amp;server=vimeo.com&amp;show_title=1&amp;show_byline=1&amp;show_portrait=1&amp;color=00adef&amp;fullscreen=1&amp;autoplay=0&amp;loop=0"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vimeo.com/moogaloop.swf?clip_id=57853823&amp;force_embed=1&amp;server=vimeo.com&amp;show_title=1&amp;show_byline=1&amp;show_portrait=1&amp;color=00adef&amp;fullscreen=1&amp;autoplay=0&amp;loop=0"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vimeo.com/moogaloop.swf?clip_id=57854440&amp;force_embed=1&amp;server=vimeo.com&amp;show_title=1&amp;show_byline=1&amp;show_portrait=1&amp;color=00adef&amp;fullscreen=1&amp;autoplay=0&amp;loop=0"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vimeo.com/moogaloop.swf?clip_id=57853185&amp;force_embed=1&amp;server=vimeo.com&amp;show_title=1&amp;show_byline=1&amp;show_portrait=1&amp;color=00adef&amp;fullscreen=1&amp;autoplay=0&amp;loop=0"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57809" y="1556792"/>
            <a:ext cx="7772400" cy="1470025"/>
          </a:xfrm>
        </p:spPr>
        <p:txBody>
          <a:bodyPr/>
          <a:lstStyle/>
          <a:p>
            <a:r>
              <a:rPr lang="en-GB" sz="4300" dirty="0" smtClean="0">
                <a:cs typeface="Arial" charset="0"/>
              </a:rPr>
              <a:t>National Assessment Resource</a:t>
            </a:r>
          </a:p>
        </p:txBody>
      </p:sp>
      <p:sp>
        <p:nvSpPr>
          <p:cNvPr id="3" name="Subtitle 2"/>
          <p:cNvSpPr>
            <a:spLocks noGrp="1"/>
          </p:cNvSpPr>
          <p:nvPr>
            <p:ph type="subTitle" idx="1"/>
          </p:nvPr>
        </p:nvSpPr>
        <p:spPr>
          <a:xfrm>
            <a:off x="1331640" y="2972544"/>
            <a:ext cx="6400800" cy="1752600"/>
          </a:xfrm>
        </p:spPr>
        <p:txBody>
          <a:bodyPr/>
          <a:lstStyle/>
          <a:p>
            <a:pPr>
              <a:defRPr/>
            </a:pPr>
            <a:r>
              <a:rPr lang="en-GB" sz="3600" dirty="0" smtClean="0">
                <a:cs typeface="Arial" pitchFamily="34" charset="0"/>
              </a:rPr>
              <a:t>NAR Familiarisation with a specific focus on Modern Languages Materials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l="15166" t="39145" r="29723" b="41776"/>
          <a:stretch>
            <a:fillRect/>
          </a:stretch>
        </p:blipFill>
        <p:spPr bwMode="auto">
          <a:xfrm>
            <a:off x="2915817" y="4941168"/>
            <a:ext cx="3456384"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43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l="15166" t="39145" r="29723" b="41776"/>
          <a:stretch>
            <a:fillRect/>
          </a:stretch>
        </p:blipFill>
        <p:spPr bwMode="auto">
          <a:xfrm>
            <a:off x="5148063" y="4653136"/>
            <a:ext cx="338437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23728" y="1628800"/>
            <a:ext cx="5148573" cy="2677656"/>
          </a:xfrm>
          <a:prstGeom prst="rect">
            <a:avLst/>
          </a:prstGeom>
        </p:spPr>
        <p:txBody>
          <a:bodyPr wrap="square">
            <a:spAutoFit/>
          </a:bodyPr>
          <a:lstStyle/>
          <a:p>
            <a:pPr algn="ctr"/>
            <a:r>
              <a:rPr lang="en-GB" sz="4200" b="1" kern="0" dirty="0" smtClean="0">
                <a:solidFill>
                  <a:srgbClr val="660066"/>
                </a:solidFill>
                <a:effectLst>
                  <a:outerShdw blurRad="38100" dist="38100" dir="2700000" algn="tl">
                    <a:srgbClr val="000000">
                      <a:alpha val="43137"/>
                    </a:srgbClr>
                  </a:outerShdw>
                </a:effectLst>
                <a:latin typeface="Candara" pitchFamily="34" charset="0"/>
                <a:ea typeface="+mj-ea"/>
                <a:cs typeface="Arial"/>
              </a:rPr>
              <a:t>Using NAR to understand Assessment and support Moderation</a:t>
            </a:r>
            <a:endParaRPr lang="en-GB" sz="4200" dirty="0"/>
          </a:p>
        </p:txBody>
      </p:sp>
    </p:spTree>
    <p:extLst>
      <p:ext uri="{BB962C8B-B14F-4D97-AF65-F5344CB8AC3E}">
        <p14:creationId xmlns:p14="http://schemas.microsoft.com/office/powerpoint/2010/main" val="3058298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GB" smtClean="0"/>
          </a:p>
        </p:txBody>
      </p:sp>
      <p:sp>
        <p:nvSpPr>
          <p:cNvPr id="16387" name="Content Placeholder 2"/>
          <p:cNvSpPr>
            <a:spLocks noGrp="1"/>
          </p:cNvSpPr>
          <p:nvPr>
            <p:ph idx="1"/>
          </p:nvPr>
        </p:nvSpPr>
        <p:spPr/>
        <p:txBody>
          <a:bodyPr/>
          <a:lstStyle/>
          <a:p>
            <a:endParaRPr lang="en-GB" smtClean="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44463"/>
            <a:ext cx="8599487"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40152" y="6041243"/>
            <a:ext cx="2664296" cy="646331"/>
          </a:xfrm>
          <a:prstGeom prst="rect">
            <a:avLst/>
          </a:prstGeom>
        </p:spPr>
        <p:txBody>
          <a:bodyPr wrap="square">
            <a:spAutoFit/>
          </a:bodyPr>
          <a:lstStyle/>
          <a:p>
            <a:r>
              <a:rPr lang="en-GB" b="1" dirty="0"/>
              <a:t>Acknowledgement to </a:t>
            </a:r>
          </a:p>
          <a:p>
            <a:r>
              <a:rPr lang="en-GB" b="1" dirty="0"/>
              <a:t>Education Scotland</a:t>
            </a:r>
          </a:p>
        </p:txBody>
      </p:sp>
    </p:spTree>
    <p:extLst>
      <p:ext uri="{BB962C8B-B14F-4D97-AF65-F5344CB8AC3E}">
        <p14:creationId xmlns:p14="http://schemas.microsoft.com/office/powerpoint/2010/main" val="203884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oogaloop.swf?clip_id=57854313&amp;force_embed=1&amp;server=vimeo.com&amp;show_title=1&amp;show_byline=1&amp;show_portrait=1&amp;color=00adef&amp;fullscreen=1&amp;autoplay=0&amp;loop=0"/>
          <p:cNvPicPr>
            <a:picLocks noGrp="1" noRot="1" noChangeAspect="1"/>
          </p:cNvPicPr>
          <p:nvPr>
            <p:ph idx="1"/>
            <a:videoFile r:link="rId1"/>
          </p:nvPr>
        </p:nvPicPr>
        <p:blipFill>
          <a:blip r:embed="rId4" cstate="print">
            <a:extLst>
              <a:ext uri="{28A0092B-C50C-407E-A947-70E740481C1C}">
                <a14:useLocalDpi xmlns:a14="http://schemas.microsoft.com/office/drawing/2010/main" val="0"/>
              </a:ext>
            </a:extLst>
          </a:blip>
          <a:stretch>
            <a:fillRect/>
          </a:stretch>
        </p:blipFill>
        <p:spPr>
          <a:xfrm>
            <a:off x="-59760" y="1236253"/>
            <a:ext cx="9203760" cy="5289091"/>
          </a:xfrm>
          <a:prstGeom prst="rect">
            <a:avLst/>
          </a:prstGeom>
        </p:spPr>
      </p:pic>
      <p:sp>
        <p:nvSpPr>
          <p:cNvPr id="3" name="Title 2"/>
          <p:cNvSpPr>
            <a:spLocks noGrp="1"/>
          </p:cNvSpPr>
          <p:nvPr>
            <p:ph type="title"/>
          </p:nvPr>
        </p:nvSpPr>
        <p:spPr>
          <a:xfrm>
            <a:off x="467544" y="1772816"/>
            <a:ext cx="8229600" cy="892175"/>
          </a:xfrm>
        </p:spPr>
        <p:txBody>
          <a:bodyPr/>
          <a:lstStyle/>
          <a:p>
            <a:r>
              <a:rPr lang="en-GB" sz="5400" dirty="0" smtClean="0"/>
              <a:t>Using NAR to Understand Assessment</a:t>
            </a:r>
            <a:endParaRPr lang="en-GB" sz="5400" dirty="0"/>
          </a:p>
        </p:txBody>
      </p:sp>
      <p:sp>
        <p:nvSpPr>
          <p:cNvPr id="2" name="Rectangle 1"/>
          <p:cNvSpPr/>
          <p:nvPr/>
        </p:nvSpPr>
        <p:spPr>
          <a:xfrm>
            <a:off x="6315911" y="5301208"/>
            <a:ext cx="2627784" cy="646331"/>
          </a:xfrm>
          <a:prstGeom prst="rect">
            <a:avLst/>
          </a:prstGeom>
        </p:spPr>
        <p:txBody>
          <a:bodyPr wrap="square">
            <a:spAutoFit/>
          </a:bodyPr>
          <a:lstStyle/>
          <a:p>
            <a:r>
              <a:rPr lang="en-GB" b="1" dirty="0"/>
              <a:t>Acknowledgement to </a:t>
            </a:r>
          </a:p>
          <a:p>
            <a:r>
              <a:rPr lang="en-GB" b="1" dirty="0"/>
              <a:t>Education Scotland</a:t>
            </a:r>
          </a:p>
        </p:txBody>
      </p:sp>
    </p:spTree>
    <p:extLst>
      <p:ext uri="{BB962C8B-B14F-4D97-AF65-F5344CB8AC3E}">
        <p14:creationId xmlns:p14="http://schemas.microsoft.com/office/powerpoint/2010/main" val="3374291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GB" smtClean="0"/>
          </a:p>
        </p:txBody>
      </p:sp>
      <p:sp>
        <p:nvSpPr>
          <p:cNvPr id="18435" name="Content Placeholder 2"/>
          <p:cNvSpPr>
            <a:spLocks noGrp="1"/>
          </p:cNvSpPr>
          <p:nvPr>
            <p:ph idx="1"/>
          </p:nvPr>
        </p:nvSpPr>
        <p:spPr/>
        <p:txBody>
          <a:bodyPr/>
          <a:lstStyle/>
          <a:p>
            <a:endParaRPr lang="en-GB" smtClean="0"/>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l="38606" t="30032" r="36293" b="16559"/>
          <a:stretch>
            <a:fillRect/>
          </a:stretch>
        </p:blipFill>
        <p:spPr bwMode="auto">
          <a:xfrm>
            <a:off x="107950" y="260350"/>
            <a:ext cx="90360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12160" y="5877272"/>
            <a:ext cx="2771800" cy="646331"/>
          </a:xfrm>
          <a:prstGeom prst="rect">
            <a:avLst/>
          </a:prstGeom>
        </p:spPr>
        <p:txBody>
          <a:bodyPr wrap="square">
            <a:spAutoFit/>
          </a:bodyPr>
          <a:lstStyle/>
          <a:p>
            <a:r>
              <a:rPr lang="en-GB" b="1" dirty="0"/>
              <a:t>Acknowledgement to </a:t>
            </a:r>
          </a:p>
          <a:p>
            <a:r>
              <a:rPr lang="en-GB" b="1" dirty="0"/>
              <a:t>Education Scotland</a:t>
            </a:r>
          </a:p>
        </p:txBody>
      </p:sp>
    </p:spTree>
    <p:extLst>
      <p:ext uri="{BB962C8B-B14F-4D97-AF65-F5344CB8AC3E}">
        <p14:creationId xmlns:p14="http://schemas.microsoft.com/office/powerpoint/2010/main" val="2282751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556792"/>
            <a:ext cx="8280400" cy="4370427"/>
          </a:xfrm>
          <a:prstGeom prst="rect">
            <a:avLst/>
          </a:prstGeom>
        </p:spPr>
        <p:txBody>
          <a:bodyPr>
            <a:spAutoFit/>
          </a:bodyPr>
          <a:lstStyle/>
          <a:p>
            <a:pPr algn="ctr">
              <a:defRPr/>
            </a:pPr>
            <a:r>
              <a:rPr lang="en-GB" sz="3600" b="1" dirty="0">
                <a:solidFill>
                  <a:srgbClr val="660066"/>
                </a:solidFill>
                <a:effectLst>
                  <a:outerShdw blurRad="38100" dist="38100" dir="2700000" algn="tl">
                    <a:srgbClr val="000000">
                      <a:alpha val="43137"/>
                    </a:srgbClr>
                  </a:outerShdw>
                </a:effectLst>
                <a:latin typeface="Candara" pitchFamily="34" charset="0"/>
                <a:ea typeface="ＭＳ Ｐゴシック" pitchFamily="34" charset="-128"/>
                <a:cs typeface="+mj-cs"/>
              </a:rPr>
              <a:t>How can I use NAR assessment exemplars?</a:t>
            </a:r>
          </a:p>
          <a:p>
            <a:pPr>
              <a:defRPr/>
            </a:pPr>
            <a:endParaRPr lang="en-GB" dirty="0"/>
          </a:p>
          <a:p>
            <a:pPr marL="285750" indent="-285750">
              <a:buFont typeface="Arial" pitchFamily="34" charset="0"/>
              <a:buChar char="•"/>
              <a:defRPr/>
            </a:pPr>
            <a:r>
              <a:rPr lang="en-GB" sz="2400" b="1" dirty="0">
                <a:solidFill>
                  <a:srgbClr val="000099"/>
                </a:solidFill>
                <a:latin typeface="Candara" pitchFamily="34" charset="0"/>
                <a:cs typeface="Arial" pitchFamily="34" charset="0"/>
              </a:rPr>
              <a:t>to provide support for </a:t>
            </a:r>
            <a:r>
              <a:rPr lang="en-GB" sz="2400" b="1" dirty="0">
                <a:solidFill>
                  <a:srgbClr val="7030A0"/>
                </a:solidFill>
                <a:latin typeface="Candara" pitchFamily="34" charset="0"/>
                <a:cs typeface="Arial" pitchFamily="34" charset="0"/>
              </a:rPr>
              <a:t>individual teachers </a:t>
            </a:r>
            <a:r>
              <a:rPr lang="en-GB" sz="2400" b="1" dirty="0">
                <a:solidFill>
                  <a:srgbClr val="000099"/>
                </a:solidFill>
                <a:latin typeface="Candara" pitchFamily="34" charset="0"/>
                <a:cs typeface="Arial" pitchFamily="34" charset="0"/>
              </a:rPr>
              <a:t>to develop the process of linking curriculum, learning, teaching and assessment alongside reflection on classroom practice</a:t>
            </a:r>
          </a:p>
          <a:p>
            <a:pPr>
              <a:defRPr/>
            </a:pPr>
            <a:endParaRPr lang="en-GB" sz="2000" b="1" dirty="0">
              <a:solidFill>
                <a:srgbClr val="7030A0"/>
              </a:solidFill>
              <a:latin typeface="Candara" pitchFamily="34" charset="0"/>
            </a:endParaRPr>
          </a:p>
          <a:p>
            <a:pPr marL="285750" indent="-285750">
              <a:buFont typeface="Arial" pitchFamily="34" charset="0"/>
              <a:buChar char="•"/>
              <a:defRPr/>
            </a:pPr>
            <a:r>
              <a:rPr lang="en-GB" sz="2400" b="1" dirty="0">
                <a:solidFill>
                  <a:srgbClr val="000099"/>
                </a:solidFill>
                <a:latin typeface="Candara" pitchFamily="34" charset="0"/>
                <a:cs typeface="Arial" pitchFamily="34" charset="0"/>
              </a:rPr>
              <a:t>to generate discussion on emerging standards and expectations and establish local moderation procedures in </a:t>
            </a:r>
            <a:r>
              <a:rPr lang="en-GB" sz="2400" b="1" dirty="0">
                <a:solidFill>
                  <a:srgbClr val="7030A0"/>
                </a:solidFill>
                <a:latin typeface="Candara" pitchFamily="34" charset="0"/>
                <a:cs typeface="Arial" pitchFamily="34" charset="0"/>
              </a:rPr>
              <a:t>schools</a:t>
            </a:r>
            <a:r>
              <a:rPr lang="en-GB" sz="2400" b="1" dirty="0">
                <a:solidFill>
                  <a:srgbClr val="000099"/>
                </a:solidFill>
                <a:latin typeface="Candara" pitchFamily="34" charset="0"/>
                <a:cs typeface="Arial" pitchFamily="34" charset="0"/>
              </a:rPr>
              <a:t> and </a:t>
            </a:r>
            <a:r>
              <a:rPr lang="en-GB" sz="2400" b="1" dirty="0">
                <a:solidFill>
                  <a:srgbClr val="7030A0"/>
                </a:solidFill>
                <a:latin typeface="Candara" pitchFamily="34" charset="0"/>
                <a:cs typeface="Arial" pitchFamily="34" charset="0"/>
              </a:rPr>
              <a:t>centres</a:t>
            </a:r>
            <a:r>
              <a:rPr lang="en-GB" sz="2400" b="1" dirty="0">
                <a:solidFill>
                  <a:srgbClr val="000099"/>
                </a:solidFill>
                <a:latin typeface="Candara" pitchFamily="34" charset="0"/>
                <a:cs typeface="Arial" pitchFamily="34" charset="0"/>
              </a:rPr>
              <a:t>, within </a:t>
            </a:r>
            <a:r>
              <a:rPr lang="en-GB" sz="2400" b="1" dirty="0">
                <a:solidFill>
                  <a:srgbClr val="7030A0"/>
                </a:solidFill>
                <a:latin typeface="Candara" pitchFamily="34" charset="0"/>
                <a:cs typeface="Arial" pitchFamily="34" charset="0"/>
              </a:rPr>
              <a:t>departments</a:t>
            </a:r>
            <a:r>
              <a:rPr lang="en-GB" sz="2400" b="1" dirty="0">
                <a:solidFill>
                  <a:srgbClr val="000099"/>
                </a:solidFill>
                <a:latin typeface="Candara" pitchFamily="34" charset="0"/>
                <a:cs typeface="Arial" pitchFamily="34" charset="0"/>
              </a:rPr>
              <a:t>, </a:t>
            </a:r>
            <a:r>
              <a:rPr lang="en-GB" sz="2400" b="1" dirty="0">
                <a:solidFill>
                  <a:srgbClr val="7030A0"/>
                </a:solidFill>
                <a:latin typeface="Candara" pitchFamily="34" charset="0"/>
                <a:cs typeface="Arial" pitchFamily="34" charset="0"/>
              </a:rPr>
              <a:t>faculties</a:t>
            </a:r>
            <a:r>
              <a:rPr lang="en-GB" sz="2400" b="1" dirty="0">
                <a:solidFill>
                  <a:srgbClr val="000099"/>
                </a:solidFill>
                <a:latin typeface="Candara" pitchFamily="34" charset="0"/>
                <a:cs typeface="Arial" pitchFamily="34" charset="0"/>
              </a:rPr>
              <a:t>, </a:t>
            </a:r>
            <a:r>
              <a:rPr lang="en-GB" sz="2400" b="1" dirty="0">
                <a:solidFill>
                  <a:srgbClr val="7030A0"/>
                </a:solidFill>
                <a:latin typeface="Candara" pitchFamily="34" charset="0"/>
                <a:cs typeface="Arial" pitchFamily="34" charset="0"/>
              </a:rPr>
              <a:t>cluster</a:t>
            </a:r>
            <a:r>
              <a:rPr lang="en-GB" sz="2400" b="1" dirty="0">
                <a:solidFill>
                  <a:srgbClr val="000099"/>
                </a:solidFill>
                <a:latin typeface="Candara" pitchFamily="34" charset="0"/>
                <a:cs typeface="Arial" pitchFamily="34" charset="0"/>
              </a:rPr>
              <a:t> </a:t>
            </a:r>
            <a:r>
              <a:rPr lang="en-GB" sz="2400" b="1" dirty="0">
                <a:solidFill>
                  <a:srgbClr val="7030A0"/>
                </a:solidFill>
                <a:latin typeface="Candara" pitchFamily="34" charset="0"/>
                <a:cs typeface="Arial" pitchFamily="34" charset="0"/>
              </a:rPr>
              <a:t>school groups</a:t>
            </a:r>
            <a:r>
              <a:rPr lang="en-GB" sz="2400" b="1" dirty="0">
                <a:solidFill>
                  <a:srgbClr val="000099"/>
                </a:solidFill>
                <a:latin typeface="Candara" pitchFamily="34" charset="0"/>
                <a:cs typeface="Arial" pitchFamily="34" charset="0"/>
              </a:rPr>
              <a:t>, and in </a:t>
            </a:r>
            <a:r>
              <a:rPr lang="en-GB" sz="2400" b="1" dirty="0">
                <a:solidFill>
                  <a:srgbClr val="7030A0"/>
                </a:solidFill>
                <a:latin typeface="Candara" pitchFamily="34" charset="0"/>
                <a:cs typeface="Arial" pitchFamily="34" charset="0"/>
              </a:rPr>
              <a:t>local authorities</a:t>
            </a:r>
          </a:p>
        </p:txBody>
      </p:sp>
    </p:spTree>
    <p:extLst>
      <p:ext uri="{BB962C8B-B14F-4D97-AF65-F5344CB8AC3E}">
        <p14:creationId xmlns:p14="http://schemas.microsoft.com/office/powerpoint/2010/main" val="2827389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ogaloop.swf?clip_id=57854394&amp;force_embed=1&amp;server=vimeo.com&amp;show_title=1&amp;show_byline=1&amp;show_portrait=1&amp;color=00adef&amp;fullscreen=1&amp;autoplay=0&amp;loop=0"/>
          <p:cNvPicPr>
            <a:picLocks noRot="1" noChangeAspect="1"/>
          </p:cNvPicPr>
          <p:nvPr>
            <a:videoFile r:link="rId1"/>
          </p:nvPr>
        </p:nvPicPr>
        <p:blipFill>
          <a:blip r:embed="rId4" cstate="print">
            <a:extLst>
              <a:ext uri="{28A0092B-C50C-407E-A947-70E740481C1C}">
                <a14:useLocalDpi xmlns:a14="http://schemas.microsoft.com/office/drawing/2010/main" val="0"/>
              </a:ext>
            </a:extLst>
          </a:blip>
          <a:stretch>
            <a:fillRect/>
          </a:stretch>
        </p:blipFill>
        <p:spPr>
          <a:xfrm>
            <a:off x="1" y="0"/>
            <a:ext cx="9143997" cy="6858000"/>
          </a:xfrm>
          <a:prstGeom prst="rect">
            <a:avLst/>
          </a:prstGeom>
        </p:spPr>
      </p:pic>
      <p:sp>
        <p:nvSpPr>
          <p:cNvPr id="2" name="TextBox 1"/>
          <p:cNvSpPr txBox="1"/>
          <p:nvPr/>
        </p:nvSpPr>
        <p:spPr>
          <a:xfrm>
            <a:off x="6961516" y="4509120"/>
            <a:ext cx="2160240" cy="523220"/>
          </a:xfrm>
          <a:prstGeom prst="rect">
            <a:avLst/>
          </a:prstGeom>
          <a:noFill/>
        </p:spPr>
        <p:txBody>
          <a:bodyPr wrap="square" rtlCol="0">
            <a:spAutoFit/>
          </a:bodyPr>
          <a:lstStyle/>
          <a:p>
            <a:r>
              <a:rPr lang="en-GB" sz="1400" b="1" dirty="0" smtClean="0"/>
              <a:t>Acknowledgement to Education Scotland</a:t>
            </a:r>
            <a:endParaRPr lang="en-GB" sz="1400" b="1" dirty="0"/>
          </a:p>
        </p:txBody>
      </p:sp>
      <p:sp>
        <p:nvSpPr>
          <p:cNvPr id="3" name="Rectangle 2"/>
          <p:cNvSpPr/>
          <p:nvPr/>
        </p:nvSpPr>
        <p:spPr>
          <a:xfrm>
            <a:off x="1" y="2996952"/>
            <a:ext cx="2376264" cy="646331"/>
          </a:xfrm>
          <a:prstGeom prst="rect">
            <a:avLst/>
          </a:prstGeom>
        </p:spPr>
        <p:txBody>
          <a:bodyPr wrap="square">
            <a:spAutoFit/>
          </a:bodyPr>
          <a:lstStyle/>
          <a:p>
            <a:r>
              <a:rPr lang="en-GB" b="1" dirty="0">
                <a:solidFill>
                  <a:srgbClr val="FF0000"/>
                </a:solidFill>
              </a:rPr>
              <a:t>Click </a:t>
            </a:r>
            <a:r>
              <a:rPr lang="en-GB" b="1" dirty="0" smtClean="0">
                <a:solidFill>
                  <a:srgbClr val="FF0000"/>
                </a:solidFill>
              </a:rPr>
              <a:t>on chart  for interactive video</a:t>
            </a:r>
            <a:endParaRPr lang="en-GB" b="1" dirty="0">
              <a:solidFill>
                <a:srgbClr val="FF0000"/>
              </a:solidFill>
            </a:endParaRPr>
          </a:p>
        </p:txBody>
      </p:sp>
    </p:spTree>
    <p:extLst>
      <p:ext uri="{BB962C8B-B14F-4D97-AF65-F5344CB8AC3E}">
        <p14:creationId xmlns:p14="http://schemas.microsoft.com/office/powerpoint/2010/main" val="2004625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536" y="1196752"/>
            <a:ext cx="8229600" cy="1143000"/>
          </a:xfrm>
        </p:spPr>
        <p:txBody>
          <a:bodyPr/>
          <a:lstStyle/>
          <a:p>
            <a:pPr eaLnBrk="1" hangingPunct="1"/>
            <a:r>
              <a:rPr lang="en-GB" dirty="0" smtClean="0">
                <a:ea typeface="ＭＳ Ｐゴシック" pitchFamily="34" charset="-128"/>
              </a:rPr>
              <a:t>Use of NAR in Local Authorities</a:t>
            </a:r>
          </a:p>
        </p:txBody>
      </p:sp>
      <p:sp>
        <p:nvSpPr>
          <p:cNvPr id="3" name="Content Placeholder 2"/>
          <p:cNvSpPr>
            <a:spLocks noGrp="1"/>
          </p:cNvSpPr>
          <p:nvPr>
            <p:ph idx="1"/>
          </p:nvPr>
        </p:nvSpPr>
        <p:spPr>
          <a:xfrm>
            <a:off x="323528" y="2132856"/>
            <a:ext cx="8712968" cy="4320480"/>
          </a:xfrm>
        </p:spPr>
        <p:txBody>
          <a:bodyPr rtlCol="0">
            <a:noAutofit/>
          </a:bodyPr>
          <a:lstStyle/>
          <a:p>
            <a:pPr eaLnBrk="1" fontAlgn="auto" hangingPunct="1">
              <a:spcAft>
                <a:spcPts val="600"/>
              </a:spcAft>
              <a:buFont typeface="Arial" pitchFamily="34" charset="0"/>
              <a:buChar char="•"/>
              <a:defRPr/>
            </a:pPr>
            <a:r>
              <a:rPr lang="en-GB" sz="2800" dirty="0" smtClean="0">
                <a:ea typeface="ＭＳ Ｐゴシック" pitchFamily="34" charset="-128"/>
              </a:rPr>
              <a:t>Local authority staff seconded as mentors to support and engage with practitioners on NAR.</a:t>
            </a:r>
          </a:p>
          <a:p>
            <a:pPr eaLnBrk="1" fontAlgn="auto" hangingPunct="1">
              <a:spcAft>
                <a:spcPts val="600"/>
              </a:spcAft>
              <a:buFont typeface="Arial" pitchFamily="34" charset="0"/>
              <a:buChar char="•"/>
              <a:defRPr/>
            </a:pPr>
            <a:r>
              <a:rPr lang="en-GB" sz="2800" dirty="0" smtClean="0">
                <a:ea typeface="ＭＳ Ｐゴシック" pitchFamily="34" charset="-128"/>
              </a:rPr>
              <a:t>Development of assessment materials by practitioners to increase their understanding of moderation and range of evidence.</a:t>
            </a:r>
          </a:p>
          <a:p>
            <a:pPr eaLnBrk="1" fontAlgn="auto" hangingPunct="1">
              <a:spcAft>
                <a:spcPts val="600"/>
              </a:spcAft>
              <a:buFont typeface="Arial" pitchFamily="34" charset="0"/>
              <a:buChar char="•"/>
              <a:defRPr/>
            </a:pPr>
            <a:r>
              <a:rPr lang="en-GB" sz="2800" dirty="0" smtClean="0">
                <a:ea typeface="ＭＳ Ｐゴシック" pitchFamily="34" charset="-128"/>
              </a:rPr>
              <a:t>Establishment of cluster assessment groups to allow sharing of practice and discussion of assessment issues.</a:t>
            </a:r>
          </a:p>
          <a:p>
            <a:pPr eaLnBrk="1" fontAlgn="auto" hangingPunct="1">
              <a:spcAft>
                <a:spcPts val="0"/>
              </a:spcAft>
              <a:defRPr/>
            </a:pPr>
            <a:endParaRPr lang="en-GB" sz="2800" dirty="0"/>
          </a:p>
        </p:txBody>
      </p:sp>
    </p:spTree>
    <p:extLst>
      <p:ext uri="{BB962C8B-B14F-4D97-AF65-F5344CB8AC3E}">
        <p14:creationId xmlns:p14="http://schemas.microsoft.com/office/powerpoint/2010/main" val="2785075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oogaloop.swf?clip_id=57854504&amp;force_embed=1&amp;server=vimeo.com&amp;show_title=1&amp;show_byline=1&amp;show_portrait=1&amp;color=00adef&amp;fullscreen=1&amp;autoplay=0&amp;loop=0"/>
          <p:cNvPicPr>
            <a:picLocks noGrp="1" noRot="1" noChangeAspect="1"/>
          </p:cNvPicPr>
          <p:nvPr>
            <p:ph idx="1"/>
            <a:videoFile r:link="rId1"/>
          </p:nvPr>
        </p:nvPicPr>
        <p:blipFill>
          <a:blip r:embed="rId4" cstate="print">
            <a:extLst>
              <a:ext uri="{28A0092B-C50C-407E-A947-70E740481C1C}">
                <a14:useLocalDpi xmlns:a14="http://schemas.microsoft.com/office/drawing/2010/main" val="0"/>
              </a:ext>
            </a:extLst>
          </a:blip>
          <a:stretch>
            <a:fillRect/>
          </a:stretch>
        </p:blipFill>
        <p:spPr>
          <a:xfrm>
            <a:off x="-27776" y="1268760"/>
            <a:ext cx="9171776" cy="5270711"/>
          </a:xfrm>
          <a:prstGeom prst="rect">
            <a:avLst/>
          </a:prstGeom>
        </p:spPr>
      </p:pic>
      <p:sp>
        <p:nvSpPr>
          <p:cNvPr id="4" name="Title 3"/>
          <p:cNvSpPr>
            <a:spLocks noGrp="1"/>
          </p:cNvSpPr>
          <p:nvPr>
            <p:ph type="title"/>
          </p:nvPr>
        </p:nvSpPr>
        <p:spPr>
          <a:xfrm>
            <a:off x="467544" y="1844824"/>
            <a:ext cx="8229600" cy="892175"/>
          </a:xfrm>
        </p:spPr>
        <p:txBody>
          <a:bodyPr/>
          <a:lstStyle/>
          <a:p>
            <a:r>
              <a:rPr lang="en-GB" dirty="0" smtClean="0"/>
              <a:t>How did working through the NAR process impact on practitioners’ thinking about assessment practice?</a:t>
            </a:r>
            <a:endParaRPr lang="en-GB" dirty="0"/>
          </a:p>
        </p:txBody>
      </p:sp>
      <p:sp>
        <p:nvSpPr>
          <p:cNvPr id="2" name="Rectangle 1"/>
          <p:cNvSpPr/>
          <p:nvPr/>
        </p:nvSpPr>
        <p:spPr>
          <a:xfrm>
            <a:off x="5508104" y="5535545"/>
            <a:ext cx="2808312" cy="646331"/>
          </a:xfrm>
          <a:prstGeom prst="rect">
            <a:avLst/>
          </a:prstGeom>
        </p:spPr>
        <p:txBody>
          <a:bodyPr wrap="square">
            <a:spAutoFit/>
          </a:bodyPr>
          <a:lstStyle/>
          <a:p>
            <a:r>
              <a:rPr lang="en-GB" b="1" dirty="0"/>
              <a:t>Acknowledgement to Education Scotland</a:t>
            </a:r>
          </a:p>
        </p:txBody>
      </p:sp>
    </p:spTree>
    <p:extLst>
      <p:ext uri="{BB962C8B-B14F-4D97-AF65-F5344CB8AC3E}">
        <p14:creationId xmlns:p14="http://schemas.microsoft.com/office/powerpoint/2010/main" val="1842312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7544" y="1412776"/>
            <a:ext cx="8229600" cy="1143000"/>
          </a:xfrm>
        </p:spPr>
        <p:txBody>
          <a:bodyPr/>
          <a:lstStyle/>
          <a:p>
            <a:pPr eaLnBrk="1" hangingPunct="1"/>
            <a:r>
              <a:rPr lang="en-GB" sz="3600" dirty="0" smtClean="0">
                <a:ea typeface="ＭＳ Ｐゴシック" pitchFamily="34" charset="-128"/>
              </a:rPr>
              <a:t>Use of NAR at national level</a:t>
            </a:r>
          </a:p>
        </p:txBody>
      </p:sp>
      <p:sp>
        <p:nvSpPr>
          <p:cNvPr id="3" name="Content Placeholder 2"/>
          <p:cNvSpPr>
            <a:spLocks noGrp="1"/>
          </p:cNvSpPr>
          <p:nvPr>
            <p:ph idx="1"/>
          </p:nvPr>
        </p:nvSpPr>
        <p:spPr>
          <a:xfrm>
            <a:off x="467544" y="2564904"/>
            <a:ext cx="8157344" cy="3877542"/>
          </a:xfrm>
        </p:spPr>
        <p:txBody>
          <a:bodyPr rtlCol="0">
            <a:normAutofit fontScale="92500" lnSpcReduction="20000"/>
          </a:bodyPr>
          <a:lstStyle/>
          <a:p>
            <a:pPr eaLnBrk="1" fontAlgn="auto" hangingPunct="1">
              <a:spcAft>
                <a:spcPts val="0"/>
              </a:spcAft>
              <a:buFont typeface="Arial" pitchFamily="34" charset="0"/>
              <a:buChar char="•"/>
              <a:defRPr/>
            </a:pPr>
            <a:r>
              <a:rPr lang="en-GB" dirty="0" smtClean="0">
                <a:ea typeface="ＭＳ Ｐゴシック" pitchFamily="34" charset="-128"/>
              </a:rPr>
              <a:t>Practitioner involvement from initiation of NAR and collaboration is increasing professional capacity and expertise in assessment across Scotland.</a:t>
            </a:r>
            <a:br>
              <a:rPr lang="en-GB" dirty="0" smtClean="0">
                <a:ea typeface="ＭＳ Ｐゴシック" pitchFamily="34" charset="-128"/>
              </a:rPr>
            </a:br>
            <a:endParaRPr lang="en-GB" dirty="0" smtClean="0">
              <a:ea typeface="ＭＳ Ｐゴシック" pitchFamily="34" charset="-128"/>
            </a:endParaRPr>
          </a:p>
          <a:p>
            <a:pPr eaLnBrk="1" fontAlgn="auto" hangingPunct="1">
              <a:spcAft>
                <a:spcPts val="0"/>
              </a:spcAft>
              <a:buFont typeface="Arial" pitchFamily="34" charset="0"/>
              <a:buChar char="•"/>
              <a:defRPr/>
            </a:pPr>
            <a:r>
              <a:rPr lang="en-GB" dirty="0" smtClean="0">
                <a:ea typeface="ＭＳ Ｐゴシック" pitchFamily="34" charset="-128"/>
              </a:rPr>
              <a:t>Increasing awareness of the link between curriculum, assessment and progression across Scotland.</a:t>
            </a:r>
            <a:r>
              <a:rPr lang="en-GB" dirty="0" smtClean="0">
                <a:solidFill>
                  <a:srgbClr val="FF0000"/>
                </a:solidFill>
                <a:ea typeface="ＭＳ Ｐゴシック" pitchFamily="34" charset="-128"/>
              </a:rPr>
              <a:t/>
            </a:r>
            <a:br>
              <a:rPr lang="en-GB" dirty="0" smtClean="0">
                <a:solidFill>
                  <a:srgbClr val="FF0000"/>
                </a:solidFill>
                <a:ea typeface="ＭＳ Ｐゴシック" pitchFamily="34" charset="-128"/>
              </a:rPr>
            </a:br>
            <a:endParaRPr lang="en-GB" dirty="0" smtClean="0">
              <a:ea typeface="ＭＳ Ｐゴシック" pitchFamily="34" charset="-128"/>
            </a:endParaRPr>
          </a:p>
          <a:p>
            <a:pPr eaLnBrk="1" fontAlgn="auto" hangingPunct="1">
              <a:spcAft>
                <a:spcPts val="0"/>
              </a:spcAft>
              <a:buFont typeface="Arial" pitchFamily="34" charset="0"/>
              <a:buChar char="•"/>
              <a:defRPr/>
            </a:pPr>
            <a:r>
              <a:rPr lang="en-GB" dirty="0" smtClean="0">
                <a:ea typeface="ＭＳ Ｐゴシック" pitchFamily="34" charset="-128"/>
              </a:rPr>
              <a:t>Supporting move away from linear model of learning</a:t>
            </a:r>
            <a:r>
              <a:rPr lang="en-GB" dirty="0" smtClean="0">
                <a:solidFill>
                  <a:srgbClr val="FF0000"/>
                </a:solidFill>
                <a:ea typeface="ＭＳ Ｐゴシック" pitchFamily="34" charset="-128"/>
              </a:rPr>
              <a:t>.</a:t>
            </a:r>
            <a:br>
              <a:rPr lang="en-GB" dirty="0" smtClean="0">
                <a:solidFill>
                  <a:srgbClr val="FF0000"/>
                </a:solidFill>
                <a:ea typeface="ＭＳ Ｐゴシック" pitchFamily="34" charset="-128"/>
              </a:rPr>
            </a:br>
            <a:endParaRPr lang="en-GB" dirty="0" smtClean="0">
              <a:ea typeface="ＭＳ Ｐゴシック" pitchFamily="34" charset="-128"/>
            </a:endParaRPr>
          </a:p>
          <a:p>
            <a:pPr eaLnBrk="1" fontAlgn="auto" hangingPunct="1">
              <a:spcAft>
                <a:spcPts val="0"/>
              </a:spcAft>
              <a:buFont typeface="Arial" pitchFamily="34" charset="0"/>
              <a:buChar char="•"/>
              <a:defRPr/>
            </a:pPr>
            <a:r>
              <a:rPr lang="en-GB" dirty="0" smtClean="0"/>
              <a:t>Local authority involvement is supporting development of learning communities across authorities.</a:t>
            </a:r>
          </a:p>
          <a:p>
            <a:pPr eaLnBrk="1" fontAlgn="auto" hangingPunct="1">
              <a:spcAft>
                <a:spcPts val="0"/>
              </a:spcAft>
              <a:defRPr/>
            </a:pPr>
            <a:endParaRPr lang="en-GB" dirty="0"/>
          </a:p>
        </p:txBody>
      </p:sp>
    </p:spTree>
    <p:extLst>
      <p:ext uri="{BB962C8B-B14F-4D97-AF65-F5344CB8AC3E}">
        <p14:creationId xmlns:p14="http://schemas.microsoft.com/office/powerpoint/2010/main" val="1032416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GB" smtClean="0"/>
          </a:p>
        </p:txBody>
      </p:sp>
      <p:sp>
        <p:nvSpPr>
          <p:cNvPr id="23555" name="Content Placeholder 2"/>
          <p:cNvSpPr>
            <a:spLocks noGrp="1"/>
          </p:cNvSpPr>
          <p:nvPr>
            <p:ph idx="1"/>
          </p:nvPr>
        </p:nvSpPr>
        <p:spPr/>
        <p:txBody>
          <a:bodyPr/>
          <a:lstStyle/>
          <a:p>
            <a:endParaRPr lang="en-GB" smtClean="0"/>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l="14201" t="24219" r="14494" b="807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985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1052736"/>
            <a:ext cx="8229600" cy="1143000"/>
          </a:xfrm>
        </p:spPr>
        <p:txBody>
          <a:bodyPr/>
          <a:lstStyle/>
          <a:p>
            <a:r>
              <a:rPr lang="en-GB" dirty="0" smtClean="0"/>
              <a:t>Aims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5562679"/>
              </p:ext>
            </p:extLst>
          </p:nvPr>
        </p:nvGraphicFramePr>
        <p:xfrm>
          <a:off x="539552" y="191683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0350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536" y="1484784"/>
            <a:ext cx="8229600" cy="648072"/>
          </a:xfrm>
        </p:spPr>
        <p:txBody>
          <a:bodyPr/>
          <a:lstStyle/>
          <a:p>
            <a:r>
              <a:rPr lang="en-GB" sz="4000" dirty="0" smtClean="0">
                <a:cs typeface="Arial" charset="0"/>
              </a:rPr>
              <a:t>Moderation Activity</a:t>
            </a:r>
          </a:p>
        </p:txBody>
      </p:sp>
      <p:sp>
        <p:nvSpPr>
          <p:cNvPr id="3" name="Content Placeholder 2"/>
          <p:cNvSpPr>
            <a:spLocks noGrp="1"/>
          </p:cNvSpPr>
          <p:nvPr>
            <p:ph idx="1"/>
          </p:nvPr>
        </p:nvSpPr>
        <p:spPr>
          <a:xfrm>
            <a:off x="467544" y="2200198"/>
            <a:ext cx="8229600" cy="4253138"/>
          </a:xfrm>
        </p:spPr>
        <p:txBody>
          <a:bodyPr/>
          <a:lstStyle/>
          <a:p>
            <a:pPr marL="514350" indent="-514350">
              <a:buFont typeface="+mj-lt"/>
              <a:buAutoNum type="arabicPeriod"/>
              <a:defRPr/>
            </a:pPr>
            <a:r>
              <a:rPr lang="en-GB" sz="2400" dirty="0" smtClean="0">
                <a:cs typeface="Arial" pitchFamily="34" charset="0"/>
              </a:rPr>
              <a:t>In pairs, select an exemplar.</a:t>
            </a:r>
          </a:p>
          <a:p>
            <a:pPr marL="514350" indent="-514350">
              <a:buFont typeface="+mj-lt"/>
              <a:buAutoNum type="arabicPeriod"/>
              <a:defRPr/>
            </a:pPr>
            <a:r>
              <a:rPr lang="en-GB" sz="2400" dirty="0" smtClean="0">
                <a:cs typeface="Arial" pitchFamily="34" charset="0"/>
              </a:rPr>
              <a:t>Is there appropriate challenge within the learning?</a:t>
            </a:r>
          </a:p>
          <a:p>
            <a:pPr marL="514350" indent="-514350">
              <a:buFont typeface="+mj-lt"/>
              <a:buAutoNum type="arabicPeriod"/>
              <a:defRPr/>
            </a:pPr>
            <a:r>
              <a:rPr lang="en-GB" sz="2400" dirty="0">
                <a:cs typeface="Arial" pitchFamily="34" charset="0"/>
              </a:rPr>
              <a:t>Consider the standards and expectations that have been set for the learners.  Are they appropriate?</a:t>
            </a:r>
          </a:p>
          <a:p>
            <a:pPr marL="514350" indent="-514350">
              <a:buFont typeface="+mj-lt"/>
              <a:buAutoNum type="arabicPeriod"/>
              <a:defRPr/>
            </a:pPr>
            <a:r>
              <a:rPr lang="en-GB" sz="2400" dirty="0" smtClean="0">
                <a:cs typeface="Arial" pitchFamily="34" charset="0"/>
              </a:rPr>
              <a:t>Is planning for progression evident?</a:t>
            </a:r>
          </a:p>
          <a:p>
            <a:pPr marL="514350" indent="-514350">
              <a:buFont typeface="+mj-lt"/>
              <a:buAutoNum type="arabicPeriod"/>
              <a:defRPr/>
            </a:pPr>
            <a:r>
              <a:rPr lang="en-GB" sz="2400" dirty="0" smtClean="0">
                <a:cs typeface="Arial" pitchFamily="34" charset="0"/>
              </a:rPr>
              <a:t>Discuss </a:t>
            </a:r>
            <a:r>
              <a:rPr lang="en-GB" sz="2400" dirty="0">
                <a:cs typeface="Arial" pitchFamily="34" charset="0"/>
              </a:rPr>
              <a:t>the quality of the evidence gathered in relation to the success </a:t>
            </a:r>
            <a:r>
              <a:rPr lang="en-GB" sz="2400" dirty="0" smtClean="0">
                <a:cs typeface="Arial" pitchFamily="34" charset="0"/>
              </a:rPr>
              <a:t>criteria.  Does the evidence demonstrate achievement of the success criteria?  </a:t>
            </a:r>
          </a:p>
          <a:p>
            <a:pPr marL="514350" indent="-514350">
              <a:buFont typeface="+mj-lt"/>
              <a:buAutoNum type="arabicPeriod"/>
              <a:defRPr/>
            </a:pPr>
            <a:r>
              <a:rPr lang="en-GB" sz="2400" dirty="0" smtClean="0">
                <a:cs typeface="Arial" pitchFamily="34" charset="0"/>
              </a:rPr>
              <a:t>What has been done well?</a:t>
            </a:r>
          </a:p>
          <a:p>
            <a:pPr marL="514350" indent="-514350">
              <a:buFont typeface="+mj-lt"/>
              <a:buAutoNum type="arabicPeriod"/>
              <a:defRPr/>
            </a:pPr>
            <a:r>
              <a:rPr lang="en-GB" sz="2400" dirty="0" smtClean="0">
                <a:cs typeface="Arial" pitchFamily="34" charset="0"/>
              </a:rPr>
              <a:t>What would you do differently to improve this exemplar?</a:t>
            </a:r>
            <a:endParaRPr lang="en-GB" sz="2400" dirty="0">
              <a:cs typeface="Arial" pitchFamily="34" charset="0"/>
            </a:endParaRPr>
          </a:p>
        </p:txBody>
      </p:sp>
    </p:spTree>
    <p:extLst>
      <p:ext uri="{BB962C8B-B14F-4D97-AF65-F5344CB8AC3E}">
        <p14:creationId xmlns:p14="http://schemas.microsoft.com/office/powerpoint/2010/main" val="2576485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GB" smtClean="0"/>
          </a:p>
        </p:txBody>
      </p:sp>
      <p:sp>
        <p:nvSpPr>
          <p:cNvPr id="25603" name="Content Placeholder 2"/>
          <p:cNvSpPr>
            <a:spLocks noGrp="1"/>
          </p:cNvSpPr>
          <p:nvPr>
            <p:ph idx="1"/>
          </p:nvPr>
        </p:nvSpPr>
        <p:spPr/>
        <p:txBody>
          <a:bodyPr/>
          <a:lstStyle/>
          <a:p>
            <a:endParaRPr lang="en-GB"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6713"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484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p:cNvPicPr>
            <a:picLocks noChangeAspect="1" noChangeArrowheads="1"/>
          </p:cNvPicPr>
          <p:nvPr/>
        </p:nvPicPr>
        <p:blipFill>
          <a:blip r:embed="rId3">
            <a:extLst>
              <a:ext uri="{28A0092B-C50C-407E-A947-70E740481C1C}">
                <a14:useLocalDpi xmlns:a14="http://schemas.microsoft.com/office/drawing/2010/main" val="0"/>
              </a:ext>
            </a:extLst>
          </a:blip>
          <a:srcRect l="15166" t="39145" r="29723" b="41776"/>
          <a:stretch>
            <a:fillRect/>
          </a:stretch>
        </p:blipFill>
        <p:spPr bwMode="auto">
          <a:xfrm>
            <a:off x="6228184" y="4725144"/>
            <a:ext cx="2520702"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31640" y="2324674"/>
            <a:ext cx="6696744" cy="1754326"/>
          </a:xfrm>
          <a:prstGeom prst="rect">
            <a:avLst/>
          </a:prstGeom>
        </p:spPr>
        <p:txBody>
          <a:bodyPr wrap="square">
            <a:spAutoFit/>
          </a:bodyPr>
          <a:lstStyle/>
          <a:p>
            <a:pPr algn="ctr"/>
            <a:r>
              <a:rPr lang="en-GB" sz="5400" b="1" kern="0" dirty="0" smtClean="0">
                <a:solidFill>
                  <a:srgbClr val="660066"/>
                </a:solidFill>
                <a:effectLst>
                  <a:outerShdw blurRad="38100" dist="38100" dir="2700000" algn="tl">
                    <a:srgbClr val="000000">
                      <a:alpha val="43137"/>
                    </a:srgbClr>
                  </a:outerShdw>
                </a:effectLst>
                <a:latin typeface="Candara" pitchFamily="34" charset="0"/>
                <a:cs typeface="Arial"/>
              </a:rPr>
              <a:t>What are the functions of NAR?</a:t>
            </a:r>
            <a:endParaRPr lang="en-GB" sz="5400" dirty="0"/>
          </a:p>
        </p:txBody>
      </p:sp>
    </p:spTree>
    <p:extLst>
      <p:ext uri="{BB962C8B-B14F-4D97-AF65-F5344CB8AC3E}">
        <p14:creationId xmlns:p14="http://schemas.microsoft.com/office/powerpoint/2010/main" val="1057877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7544" y="1268760"/>
            <a:ext cx="8218487" cy="1052513"/>
          </a:xfrm>
        </p:spPr>
        <p:txBody>
          <a:bodyPr/>
          <a:lstStyle/>
          <a:p>
            <a:r>
              <a:rPr lang="en-GB" dirty="0">
                <a:ea typeface="+mn-ea"/>
                <a:cs typeface="Arial"/>
              </a:rPr>
              <a:t>What are the functions of NAR?  </a:t>
            </a:r>
          </a:p>
        </p:txBody>
      </p:sp>
      <p:sp>
        <p:nvSpPr>
          <p:cNvPr id="27651" name="Content Placeholder 2"/>
          <p:cNvSpPr>
            <a:spLocks noGrp="1"/>
          </p:cNvSpPr>
          <p:nvPr>
            <p:ph idx="1"/>
          </p:nvPr>
        </p:nvSpPr>
        <p:spPr>
          <a:xfrm>
            <a:off x="467544" y="2348880"/>
            <a:ext cx="8785795" cy="4104456"/>
          </a:xfrm>
        </p:spPr>
        <p:txBody>
          <a:bodyPr/>
          <a:lstStyle/>
          <a:p>
            <a:r>
              <a:rPr lang="en-GB" sz="2000" b="1" dirty="0" smtClean="0">
                <a:solidFill>
                  <a:srgbClr val="7030A0"/>
                </a:solidFill>
              </a:rPr>
              <a:t>Find resources:  </a:t>
            </a:r>
          </a:p>
          <a:p>
            <a:pPr marL="631825" indent="-273050">
              <a:buFont typeface="Wingdings" pitchFamily="2" charset="2"/>
              <a:buChar char="§"/>
            </a:pPr>
            <a:r>
              <a:rPr lang="en-GB" sz="2000" dirty="0" smtClean="0"/>
              <a:t>Create and save searches  / Browse the NAR library. </a:t>
            </a:r>
          </a:p>
          <a:p>
            <a:r>
              <a:rPr lang="en-GB" sz="2000" b="1" dirty="0" smtClean="0">
                <a:solidFill>
                  <a:srgbClr val="7030A0"/>
                </a:solidFill>
              </a:rPr>
              <a:t>Use resources: </a:t>
            </a:r>
          </a:p>
          <a:p>
            <a:pPr marL="631825" indent="-273050">
              <a:buFont typeface="Wingdings" pitchFamily="2" charset="2"/>
              <a:buChar char="§"/>
            </a:pPr>
            <a:r>
              <a:rPr lang="en-GB" sz="2000" dirty="0"/>
              <a:t>Preview resources / Add resources to a list of favourites or the basket /Download resources  / View resource details / Add a comment  / Add a label /  Note a problem / Copy and adapt resources. </a:t>
            </a:r>
          </a:p>
          <a:p>
            <a:r>
              <a:rPr lang="en-GB" sz="2000" b="1" dirty="0" smtClean="0">
                <a:solidFill>
                  <a:srgbClr val="7030A0"/>
                </a:solidFill>
              </a:rPr>
              <a:t>Create a resource: </a:t>
            </a:r>
          </a:p>
          <a:p>
            <a:pPr marL="631825" indent="-273050">
              <a:buFont typeface="Wingdings" pitchFamily="2" charset="2"/>
              <a:buChar char="§"/>
            </a:pPr>
            <a:r>
              <a:rPr lang="en-GB" sz="2000" dirty="0"/>
              <a:t>Upload a resource / Create a question /  Build an assessment / Describe a resource (add metadata) </a:t>
            </a:r>
          </a:p>
          <a:p>
            <a:r>
              <a:rPr lang="en-GB" sz="2000" b="1" dirty="0" smtClean="0">
                <a:solidFill>
                  <a:srgbClr val="7030A0"/>
                </a:solidFill>
              </a:rPr>
              <a:t>Link related resources </a:t>
            </a:r>
            <a:endParaRPr lang="en-GB" sz="2000" dirty="0" smtClean="0">
              <a:solidFill>
                <a:srgbClr val="7030A0"/>
              </a:solidFill>
            </a:endParaRPr>
          </a:p>
          <a:p>
            <a:r>
              <a:rPr lang="en-GB" sz="2000" b="1" dirty="0" smtClean="0">
                <a:solidFill>
                  <a:srgbClr val="7030A0"/>
                </a:solidFill>
              </a:rPr>
              <a:t>Publish a resource </a:t>
            </a:r>
            <a:r>
              <a:rPr lang="en-GB" sz="2000" dirty="0" smtClean="0"/>
              <a:t>(in the NAR library) to share with colleagues </a:t>
            </a:r>
          </a:p>
          <a:p>
            <a:endParaRPr lang="en-GB" sz="2000" dirty="0" smtClean="0"/>
          </a:p>
        </p:txBody>
      </p:sp>
    </p:spTree>
    <p:extLst>
      <p:ext uri="{BB962C8B-B14F-4D97-AF65-F5344CB8AC3E}">
        <p14:creationId xmlns:p14="http://schemas.microsoft.com/office/powerpoint/2010/main" val="4250421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654" t="8073" r="27525" b="5624"/>
          <a:stretch/>
        </p:blipFill>
        <p:spPr bwMode="auto">
          <a:xfrm>
            <a:off x="3505200" y="1294897"/>
            <a:ext cx="2941638" cy="398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l="38799" t="29948" r="36311" b="8333"/>
          <a:stretch>
            <a:fillRect/>
          </a:stretch>
        </p:blipFill>
        <p:spPr bwMode="auto">
          <a:xfrm rot="930470">
            <a:off x="5505163" y="2195408"/>
            <a:ext cx="3166956" cy="418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l="21503" t="10204" r="10422" b="8481"/>
          <a:stretch>
            <a:fillRect/>
          </a:stretch>
        </p:blipFill>
        <p:spPr bwMode="auto">
          <a:xfrm>
            <a:off x="44450" y="908050"/>
            <a:ext cx="33750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6">
            <a:extLst>
              <a:ext uri="{28A0092B-C50C-407E-A947-70E740481C1C}">
                <a14:useLocalDpi xmlns:a14="http://schemas.microsoft.com/office/drawing/2010/main" val="0"/>
              </a:ext>
            </a:extLst>
          </a:blip>
          <a:srcRect l="19299" t="30783" r="16191" b="6343"/>
          <a:stretch>
            <a:fillRect/>
          </a:stretch>
        </p:blipFill>
        <p:spPr bwMode="auto">
          <a:xfrm rot="-1662700">
            <a:off x="273050" y="3878263"/>
            <a:ext cx="388778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1"/>
          <p:cNvSpPr txBox="1">
            <a:spLocks noChangeArrowheads="1"/>
          </p:cNvSpPr>
          <p:nvPr/>
        </p:nvSpPr>
        <p:spPr bwMode="auto">
          <a:xfrm>
            <a:off x="971550" y="260350"/>
            <a:ext cx="7129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3600" b="1" kern="0" dirty="0">
                <a:solidFill>
                  <a:srgbClr val="660066"/>
                </a:solidFill>
                <a:effectLst>
                  <a:outerShdw blurRad="38100" dist="38100" dir="2700000" algn="tl">
                    <a:srgbClr val="000000">
                      <a:alpha val="43137"/>
                    </a:srgbClr>
                  </a:outerShdw>
                </a:effectLst>
                <a:latin typeface="Candara" pitchFamily="34" charset="0"/>
                <a:cs typeface="Arial"/>
              </a:rPr>
              <a:t>User friendly guidance about NAR</a:t>
            </a:r>
          </a:p>
        </p:txBody>
      </p:sp>
    </p:spTree>
    <p:extLst>
      <p:ext uri="{BB962C8B-B14F-4D97-AF65-F5344CB8AC3E}">
        <p14:creationId xmlns:p14="http://schemas.microsoft.com/office/powerpoint/2010/main" val="824122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l="15166" t="39145" r="29723" b="41776"/>
          <a:stretch>
            <a:fillRect/>
          </a:stretch>
        </p:blipFill>
        <p:spPr bwMode="auto">
          <a:xfrm>
            <a:off x="5216146" y="4149080"/>
            <a:ext cx="2633812"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47664" y="2060848"/>
            <a:ext cx="5988111" cy="1323439"/>
          </a:xfrm>
          <a:prstGeom prst="rect">
            <a:avLst/>
          </a:prstGeom>
        </p:spPr>
        <p:txBody>
          <a:bodyPr wrap="square">
            <a:spAutoFit/>
          </a:bodyPr>
          <a:lstStyle/>
          <a:p>
            <a:pPr algn="ctr"/>
            <a:r>
              <a:rPr lang="en-GB" sz="4000" b="1" kern="0" dirty="0" smtClean="0">
                <a:solidFill>
                  <a:srgbClr val="660066"/>
                </a:solidFill>
                <a:effectLst>
                  <a:outerShdw blurRad="38100" dist="38100" dir="2700000" algn="tl">
                    <a:srgbClr val="000000">
                      <a:alpha val="43137"/>
                    </a:srgbClr>
                  </a:outerShdw>
                </a:effectLst>
                <a:latin typeface="Candara" pitchFamily="34" charset="0"/>
                <a:cs typeface="Arial"/>
              </a:rPr>
              <a:t>Accessing and finding materials on NAR</a:t>
            </a:r>
            <a:endParaRPr lang="en-GB" sz="4000" dirty="0"/>
          </a:p>
        </p:txBody>
      </p:sp>
    </p:spTree>
    <p:extLst>
      <p:ext uri="{BB962C8B-B14F-4D97-AF65-F5344CB8AC3E}">
        <p14:creationId xmlns:p14="http://schemas.microsoft.com/office/powerpoint/2010/main" val="557627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84" t="5037" r="12909" b="3664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389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185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ogaloop.swf?clip_id=57853823&amp;force_embed=1&amp;server=vimeo.com&amp;show_title=1&amp;show_byline=1&amp;show_portrait=1&amp;color=00adef&amp;fullscreen=1&amp;autoplay=0&amp;loop=0"/>
          <p:cNvPicPr>
            <a:picLocks noRot="1" noChangeAspect="1"/>
          </p:cNvPicPr>
          <p:nvPr>
            <a:videoFile r:link="rId1"/>
          </p:nvPr>
        </p:nvPicPr>
        <p:blipFill>
          <a:blip r:embed="rId4" cstate="print">
            <a:extLst>
              <a:ext uri="{28A0092B-C50C-407E-A947-70E740481C1C}">
                <a14:useLocalDpi xmlns:a14="http://schemas.microsoft.com/office/drawing/2010/main" val="0"/>
              </a:ext>
            </a:extLst>
          </a:blip>
          <a:stretch>
            <a:fillRect/>
          </a:stretch>
        </p:blipFill>
        <p:spPr>
          <a:xfrm>
            <a:off x="-3193" y="1268760"/>
            <a:ext cx="9147193" cy="5256584"/>
          </a:xfrm>
          <a:prstGeom prst="rect">
            <a:avLst/>
          </a:prstGeom>
        </p:spPr>
      </p:pic>
      <p:sp>
        <p:nvSpPr>
          <p:cNvPr id="32770" name="Title 1"/>
          <p:cNvSpPr>
            <a:spLocks noGrp="1"/>
          </p:cNvSpPr>
          <p:nvPr>
            <p:ph type="title"/>
          </p:nvPr>
        </p:nvSpPr>
        <p:spPr/>
        <p:txBody>
          <a:bodyPr/>
          <a:lstStyle/>
          <a:p>
            <a:r>
              <a:rPr lang="en-GB" dirty="0" smtClean="0"/>
              <a:t>Finding Materials on NAR</a:t>
            </a:r>
          </a:p>
        </p:txBody>
      </p:sp>
      <p:sp>
        <p:nvSpPr>
          <p:cNvPr id="8" name="Rectangle 7"/>
          <p:cNvSpPr/>
          <p:nvPr/>
        </p:nvSpPr>
        <p:spPr>
          <a:xfrm>
            <a:off x="5652120" y="5373216"/>
            <a:ext cx="2808312" cy="646331"/>
          </a:xfrm>
          <a:prstGeom prst="rect">
            <a:avLst/>
          </a:prstGeom>
        </p:spPr>
        <p:txBody>
          <a:bodyPr wrap="square">
            <a:spAutoFit/>
          </a:bodyPr>
          <a:lstStyle/>
          <a:p>
            <a:r>
              <a:rPr lang="en-GB" b="1" dirty="0"/>
              <a:t>Acknowledgement to Education Scotland</a:t>
            </a:r>
          </a:p>
        </p:txBody>
      </p:sp>
    </p:spTree>
    <p:extLst>
      <p:ext uri="{BB962C8B-B14F-4D97-AF65-F5344CB8AC3E}">
        <p14:creationId xmlns:p14="http://schemas.microsoft.com/office/powerpoint/2010/main" val="2072415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74" b="4207"/>
          <a:stretch/>
        </p:blipFill>
        <p:spPr bwMode="auto">
          <a:xfrm>
            <a:off x="2339752" y="0"/>
            <a:ext cx="5184576" cy="676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7950" y="5942431"/>
            <a:ext cx="2951882" cy="646331"/>
          </a:xfrm>
          <a:prstGeom prst="rect">
            <a:avLst/>
          </a:prstGeom>
        </p:spPr>
        <p:txBody>
          <a:bodyPr wrap="square">
            <a:spAutoFit/>
          </a:bodyPr>
          <a:lstStyle/>
          <a:p>
            <a:r>
              <a:rPr lang="en-GB" b="1" dirty="0"/>
              <a:t>Acknowledgement to Education Scotland</a:t>
            </a:r>
          </a:p>
        </p:txBody>
      </p:sp>
    </p:spTree>
    <p:extLst>
      <p:ext uri="{BB962C8B-B14F-4D97-AF65-F5344CB8AC3E}">
        <p14:creationId xmlns:p14="http://schemas.microsoft.com/office/powerpoint/2010/main" val="1597285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552" y="1124744"/>
            <a:ext cx="8229600" cy="1143000"/>
          </a:xfrm>
        </p:spPr>
        <p:txBody>
          <a:bodyPr/>
          <a:lstStyle/>
          <a:p>
            <a:r>
              <a:rPr lang="en-GB" dirty="0" smtClean="0"/>
              <a:t>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7871657"/>
              </p:ext>
            </p:extLst>
          </p:nvPr>
        </p:nvGraphicFramePr>
        <p:xfrm>
          <a:off x="539552" y="2276872"/>
          <a:ext cx="8229600" cy="420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14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ogaloop.swf?clip_id=57854440&amp;force_embed=1&amp;server=vimeo.com&amp;show_title=1&amp;show_byline=1&amp;show_portrait=1&amp;color=00adef&amp;fullscreen=1&amp;autoplay=0&amp;loop=0"/>
          <p:cNvPicPr>
            <a:picLocks noRot="1" noChangeAspect="1"/>
          </p:cNvPicPr>
          <p:nvPr>
            <a:videoFile r:link="rId1"/>
          </p:nvPr>
        </p:nvPicPr>
        <p:blipFill>
          <a:blip r:embed="rId4" cstate="print">
            <a:extLst>
              <a:ext uri="{28A0092B-C50C-407E-A947-70E740481C1C}">
                <a14:useLocalDpi xmlns:a14="http://schemas.microsoft.com/office/drawing/2010/main" val="0"/>
              </a:ext>
            </a:extLst>
          </a:blip>
          <a:stretch>
            <a:fillRect/>
          </a:stretch>
        </p:blipFill>
        <p:spPr>
          <a:xfrm>
            <a:off x="0" y="1268760"/>
            <a:ext cx="9147193" cy="5256584"/>
          </a:xfrm>
          <a:prstGeom prst="rect">
            <a:avLst/>
          </a:prstGeom>
        </p:spPr>
      </p:pic>
      <p:sp>
        <p:nvSpPr>
          <p:cNvPr id="2" name="Rectangle 1"/>
          <p:cNvSpPr/>
          <p:nvPr/>
        </p:nvSpPr>
        <p:spPr>
          <a:xfrm>
            <a:off x="5868144" y="5348028"/>
            <a:ext cx="2699792" cy="646331"/>
          </a:xfrm>
          <a:prstGeom prst="rect">
            <a:avLst/>
          </a:prstGeom>
        </p:spPr>
        <p:txBody>
          <a:bodyPr wrap="square">
            <a:spAutoFit/>
          </a:bodyPr>
          <a:lstStyle/>
          <a:p>
            <a:r>
              <a:rPr lang="en-GB" b="1" dirty="0"/>
              <a:t>Acknowledgement to Education Scotland</a:t>
            </a:r>
          </a:p>
        </p:txBody>
      </p:sp>
      <p:sp>
        <p:nvSpPr>
          <p:cNvPr id="7" name="Title 6"/>
          <p:cNvSpPr>
            <a:spLocks noGrp="1"/>
          </p:cNvSpPr>
          <p:nvPr>
            <p:ph type="title"/>
          </p:nvPr>
        </p:nvSpPr>
        <p:spPr/>
        <p:txBody>
          <a:bodyPr/>
          <a:lstStyle/>
          <a:p>
            <a:r>
              <a:rPr lang="en-GB" dirty="0" smtClean="0"/>
              <a:t>Using NAR to upload and create materials</a:t>
            </a:r>
            <a:endParaRPr lang="en-GB" dirty="0"/>
          </a:p>
        </p:txBody>
      </p:sp>
    </p:spTree>
    <p:extLst>
      <p:ext uri="{BB962C8B-B14F-4D97-AF65-F5344CB8AC3E}">
        <p14:creationId xmlns:p14="http://schemas.microsoft.com/office/powerpoint/2010/main" val="21270815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p:cNvPicPr>
            <a:picLocks noChangeAspect="1" noChangeArrowheads="1"/>
          </p:cNvPicPr>
          <p:nvPr/>
        </p:nvPicPr>
        <p:blipFill>
          <a:blip r:embed="rId3">
            <a:extLst>
              <a:ext uri="{28A0092B-C50C-407E-A947-70E740481C1C}">
                <a14:useLocalDpi xmlns:a14="http://schemas.microsoft.com/office/drawing/2010/main" val="0"/>
              </a:ext>
            </a:extLst>
          </a:blip>
          <a:srcRect l="15166" t="39145" r="29723" b="41776"/>
          <a:stretch>
            <a:fillRect/>
          </a:stretch>
        </p:blipFill>
        <p:spPr bwMode="auto">
          <a:xfrm>
            <a:off x="5868144" y="4797152"/>
            <a:ext cx="2637981"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15616" y="2060848"/>
            <a:ext cx="6840760" cy="1440160"/>
          </a:xfrm>
          <a:prstGeom prst="rect">
            <a:avLst/>
          </a:prstGeom>
        </p:spPr>
        <p:txBody>
          <a:bodyPr wrap="square">
            <a:spAutoFit/>
          </a:bodyPr>
          <a:lstStyle/>
          <a:p>
            <a:pPr algn="ctr"/>
            <a:r>
              <a:rPr lang="en-GB" sz="4400" b="1" kern="0" dirty="0" smtClean="0">
                <a:solidFill>
                  <a:srgbClr val="660066"/>
                </a:solidFill>
                <a:effectLst>
                  <a:outerShdw blurRad="38100" dist="38100" dir="2700000" algn="tl">
                    <a:srgbClr val="000000">
                      <a:alpha val="43137"/>
                    </a:srgbClr>
                  </a:outerShdw>
                </a:effectLst>
                <a:latin typeface="Candara" pitchFamily="34" charset="0"/>
                <a:cs typeface="Arial"/>
              </a:rPr>
              <a:t>Populating NAR: the story so far…</a:t>
            </a:r>
            <a:endParaRPr lang="en-GB" sz="4400" dirty="0"/>
          </a:p>
        </p:txBody>
      </p:sp>
    </p:spTree>
    <p:extLst>
      <p:ext uri="{BB962C8B-B14F-4D97-AF65-F5344CB8AC3E}">
        <p14:creationId xmlns:p14="http://schemas.microsoft.com/office/powerpoint/2010/main" val="3557761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7504" y="1484784"/>
            <a:ext cx="8928546" cy="1143000"/>
          </a:xfrm>
        </p:spPr>
        <p:txBody>
          <a:bodyPr/>
          <a:lstStyle/>
          <a:p>
            <a:r>
              <a:rPr lang="en-GB" sz="4000" dirty="0" smtClean="0">
                <a:cs typeface="Arial" charset="0"/>
              </a:rPr>
              <a:t>Populating NAR: the story so far</a:t>
            </a:r>
            <a:r>
              <a:rPr lang="en-GB" dirty="0" smtClean="0">
                <a:cs typeface="Arial" charset="0"/>
              </a:rPr>
              <a:t>…</a:t>
            </a:r>
          </a:p>
        </p:txBody>
      </p:sp>
      <p:sp>
        <p:nvSpPr>
          <p:cNvPr id="3" name="Content Placeholder 2"/>
          <p:cNvSpPr>
            <a:spLocks noGrp="1"/>
          </p:cNvSpPr>
          <p:nvPr>
            <p:ph idx="1"/>
          </p:nvPr>
        </p:nvSpPr>
        <p:spPr>
          <a:xfrm>
            <a:off x="395536" y="2780928"/>
            <a:ext cx="8579296" cy="3633267"/>
          </a:xfrm>
        </p:spPr>
        <p:txBody>
          <a:bodyPr/>
          <a:lstStyle/>
          <a:p>
            <a:pPr marL="457200" indent="-457200">
              <a:buFont typeface="Arial" charset="0"/>
              <a:buChar char="•"/>
              <a:defRPr/>
            </a:pPr>
            <a:r>
              <a:rPr lang="en-GB" sz="2800" dirty="0">
                <a:cs typeface="Arial" pitchFamily="34" charset="0"/>
              </a:rPr>
              <a:t>NAR </a:t>
            </a:r>
            <a:r>
              <a:rPr lang="en-GB" sz="2800" dirty="0" smtClean="0">
                <a:cs typeface="Arial" pitchFamily="34" charset="0"/>
              </a:rPr>
              <a:t>(Phase 1</a:t>
            </a:r>
            <a:r>
              <a:rPr lang="en-GB" sz="2800" dirty="0">
                <a:cs typeface="Arial" pitchFamily="34" charset="0"/>
              </a:rPr>
              <a:t>) Responsibility of </a:t>
            </a:r>
            <a:r>
              <a:rPr lang="en-GB" sz="2800" dirty="0" smtClean="0">
                <a:cs typeface="Arial" pitchFamily="34" charset="0"/>
              </a:rPr>
              <a:t>All</a:t>
            </a:r>
          </a:p>
          <a:p>
            <a:pPr marL="457200" indent="-457200">
              <a:buFont typeface="Arial" charset="0"/>
              <a:buChar char="•"/>
              <a:defRPr/>
            </a:pPr>
            <a:r>
              <a:rPr lang="en-GB" sz="2800" dirty="0" smtClean="0">
                <a:cs typeface="Arial" pitchFamily="34" charset="0"/>
              </a:rPr>
              <a:t>NAR (Phase 2</a:t>
            </a:r>
            <a:r>
              <a:rPr lang="en-GB" sz="2800" dirty="0">
                <a:cs typeface="Arial" pitchFamily="34" charset="0"/>
              </a:rPr>
              <a:t>) Curriculum </a:t>
            </a:r>
            <a:endParaRPr lang="en-GB" sz="2800" dirty="0" smtClean="0">
              <a:cs typeface="Arial" pitchFamily="34" charset="0"/>
            </a:endParaRPr>
          </a:p>
          <a:p>
            <a:pPr marL="457200" indent="-457200">
              <a:buFont typeface="Arial" pitchFamily="34" charset="0"/>
              <a:buChar char="•"/>
              <a:tabLst>
                <a:tab pos="2062163" algn="l"/>
              </a:tabLst>
              <a:defRPr/>
            </a:pPr>
            <a:r>
              <a:rPr lang="en-GB" sz="2800" dirty="0" smtClean="0">
                <a:cs typeface="Arial" pitchFamily="34" charset="0"/>
              </a:rPr>
              <a:t>NAR (Phase 3a) </a:t>
            </a:r>
            <a:r>
              <a:rPr lang="en-GB" sz="2800" dirty="0">
                <a:cs typeface="Arial" pitchFamily="34" charset="0"/>
              </a:rPr>
              <a:t>Recognising </a:t>
            </a:r>
            <a:r>
              <a:rPr lang="en-GB" sz="2800" dirty="0" smtClean="0">
                <a:cs typeface="Arial" pitchFamily="34" charset="0"/>
              </a:rPr>
              <a:t>Achievement, Profiling, </a:t>
            </a:r>
            <a:r>
              <a:rPr lang="en-GB" sz="2800" dirty="0">
                <a:cs typeface="Arial" pitchFamily="34" charset="0"/>
              </a:rPr>
              <a:t>and </a:t>
            </a:r>
            <a:r>
              <a:rPr lang="en-GB" sz="2800" dirty="0" smtClean="0">
                <a:cs typeface="Arial" pitchFamily="34" charset="0"/>
              </a:rPr>
              <a:t>Reporting</a:t>
            </a:r>
          </a:p>
          <a:p>
            <a:pPr marL="457200" indent="-457200">
              <a:buFont typeface="Arial" pitchFamily="34" charset="0"/>
              <a:buChar char="•"/>
              <a:tabLst>
                <a:tab pos="2062163" algn="l"/>
              </a:tabLst>
              <a:defRPr/>
            </a:pPr>
            <a:r>
              <a:rPr lang="en-GB" sz="2800" dirty="0" smtClean="0">
                <a:cs typeface="Arial" pitchFamily="34" charset="0"/>
              </a:rPr>
              <a:t>NAR (Phase 3b) Consistent assessment approaches for larger groups of learners</a:t>
            </a:r>
            <a:endParaRPr lang="en-GB" sz="2800" dirty="0">
              <a:cs typeface="Arial" pitchFamily="34" charset="0"/>
            </a:endParaRPr>
          </a:p>
          <a:p>
            <a:pPr>
              <a:defRPr/>
            </a:pPr>
            <a:endParaRPr lang="en-GB" dirty="0"/>
          </a:p>
        </p:txBody>
      </p:sp>
    </p:spTree>
    <p:extLst>
      <p:ext uri="{BB962C8B-B14F-4D97-AF65-F5344CB8AC3E}">
        <p14:creationId xmlns:p14="http://schemas.microsoft.com/office/powerpoint/2010/main" val="351483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smtClean="0"/>
              <a:t>NAR (1) Responsibility of All</a:t>
            </a:r>
            <a:br>
              <a:rPr lang="en-GB" smtClean="0"/>
            </a:br>
            <a:endParaRPr lang="en-GB"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29530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83568" y="2708920"/>
            <a:ext cx="3672408" cy="1015663"/>
          </a:xfrm>
          <a:prstGeom prst="rect">
            <a:avLst/>
          </a:prstGeom>
          <a:noFill/>
        </p:spPr>
        <p:txBody>
          <a:bodyPr wrap="square" rtlCol="0">
            <a:spAutoFit/>
          </a:bodyPr>
          <a:lstStyle/>
          <a:p>
            <a:pPr lvl="0" algn="ctr"/>
            <a:r>
              <a:rPr lang="en-GB" sz="2100" b="1" dirty="0">
                <a:solidFill>
                  <a:schemeClr val="bg1"/>
                </a:solidFill>
              </a:rPr>
              <a:t>2nd Level: </a:t>
            </a:r>
            <a:endParaRPr lang="en-GB" sz="2100" b="1" dirty="0" smtClean="0">
              <a:solidFill>
                <a:schemeClr val="bg1"/>
              </a:solidFill>
            </a:endParaRPr>
          </a:p>
          <a:p>
            <a:pPr lvl="0" algn="ctr"/>
            <a:r>
              <a:rPr lang="en-GB" b="1" dirty="0" smtClean="0">
                <a:solidFill>
                  <a:schemeClr val="bg1"/>
                </a:solidFill>
              </a:rPr>
              <a:t>Literacy </a:t>
            </a:r>
            <a:r>
              <a:rPr lang="en-GB" b="1" dirty="0">
                <a:solidFill>
                  <a:schemeClr val="bg1"/>
                </a:solidFill>
              </a:rPr>
              <a:t>/</a:t>
            </a:r>
            <a:r>
              <a:rPr lang="en-GB" sz="2100" b="1" dirty="0">
                <a:solidFill>
                  <a:schemeClr val="bg1"/>
                </a:solidFill>
              </a:rPr>
              <a:t> </a:t>
            </a:r>
            <a:r>
              <a:rPr lang="en-GB" b="1" dirty="0">
                <a:solidFill>
                  <a:schemeClr val="bg1"/>
                </a:solidFill>
              </a:rPr>
              <a:t>Modern Languages</a:t>
            </a:r>
          </a:p>
          <a:p>
            <a:pPr lvl="0" algn="ctr"/>
            <a:r>
              <a:rPr lang="en-GB" b="1" dirty="0">
                <a:solidFill>
                  <a:schemeClr val="bg1"/>
                </a:solidFill>
              </a:rPr>
              <a:t>A</a:t>
            </a:r>
            <a:r>
              <a:rPr lang="en-GB" b="1" dirty="0" smtClean="0">
                <a:solidFill>
                  <a:schemeClr val="bg1"/>
                </a:solidFill>
              </a:rPr>
              <a:t>ndersons </a:t>
            </a:r>
            <a:r>
              <a:rPr lang="en-GB" b="1" dirty="0">
                <a:solidFill>
                  <a:schemeClr val="bg1"/>
                </a:solidFill>
              </a:rPr>
              <a:t>PS</a:t>
            </a:r>
          </a:p>
        </p:txBody>
      </p:sp>
    </p:spTree>
    <p:extLst>
      <p:ext uri="{BB962C8B-B14F-4D97-AF65-F5344CB8AC3E}">
        <p14:creationId xmlns:p14="http://schemas.microsoft.com/office/powerpoint/2010/main" val="3948709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smtClean="0"/>
              <a:t>NAR 2 - Curriculum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91406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84168" y="2647022"/>
            <a:ext cx="2305439" cy="646331"/>
          </a:xfrm>
          <a:prstGeom prst="rect">
            <a:avLst/>
          </a:prstGeom>
          <a:noFill/>
        </p:spPr>
        <p:txBody>
          <a:bodyPr wrap="none" rtlCol="0">
            <a:spAutoFit/>
          </a:bodyPr>
          <a:lstStyle/>
          <a:p>
            <a:pPr algn="ctr"/>
            <a:r>
              <a:rPr lang="en-GB" b="1" dirty="0" smtClean="0">
                <a:solidFill>
                  <a:schemeClr val="bg1"/>
                </a:solidFill>
              </a:rPr>
              <a:t>3</a:t>
            </a:r>
            <a:r>
              <a:rPr lang="en-GB" b="1" baseline="30000" dirty="0" smtClean="0">
                <a:solidFill>
                  <a:schemeClr val="bg1"/>
                </a:solidFill>
              </a:rPr>
              <a:t>rd</a:t>
            </a:r>
            <a:r>
              <a:rPr lang="en-GB" b="1" dirty="0" smtClean="0">
                <a:solidFill>
                  <a:schemeClr val="bg1"/>
                </a:solidFill>
              </a:rPr>
              <a:t> Level : German </a:t>
            </a:r>
          </a:p>
          <a:p>
            <a:pPr algn="ctr"/>
            <a:r>
              <a:rPr lang="en-GB" b="1" dirty="0" err="1" smtClean="0">
                <a:solidFill>
                  <a:schemeClr val="bg1"/>
                </a:solidFill>
              </a:rPr>
              <a:t>Stromness</a:t>
            </a:r>
            <a:r>
              <a:rPr lang="en-GB" b="1" dirty="0" smtClean="0">
                <a:solidFill>
                  <a:schemeClr val="bg1"/>
                </a:solidFill>
              </a:rPr>
              <a:t> High</a:t>
            </a:r>
            <a:endParaRPr lang="en-GB" b="1" dirty="0">
              <a:solidFill>
                <a:schemeClr val="bg1"/>
              </a:solidFill>
            </a:endParaRPr>
          </a:p>
        </p:txBody>
      </p:sp>
      <p:sp>
        <p:nvSpPr>
          <p:cNvPr id="4" name="TextBox 3"/>
          <p:cNvSpPr txBox="1"/>
          <p:nvPr/>
        </p:nvSpPr>
        <p:spPr>
          <a:xfrm>
            <a:off x="6604128" y="5110260"/>
            <a:ext cx="2047355" cy="646331"/>
          </a:xfrm>
          <a:prstGeom prst="rect">
            <a:avLst/>
          </a:prstGeom>
          <a:noFill/>
        </p:spPr>
        <p:txBody>
          <a:bodyPr wrap="none" rtlCol="0">
            <a:spAutoFit/>
          </a:bodyPr>
          <a:lstStyle/>
          <a:p>
            <a:pPr algn="ctr"/>
            <a:r>
              <a:rPr lang="en-GB" b="1" dirty="0" smtClean="0">
                <a:solidFill>
                  <a:schemeClr val="bg1"/>
                </a:solidFill>
              </a:rPr>
              <a:t>4</a:t>
            </a:r>
            <a:r>
              <a:rPr lang="en-GB" b="1" baseline="30000" dirty="0" smtClean="0">
                <a:solidFill>
                  <a:schemeClr val="bg1"/>
                </a:solidFill>
              </a:rPr>
              <a:t>th</a:t>
            </a:r>
            <a:r>
              <a:rPr lang="en-GB" b="1" dirty="0" smtClean="0">
                <a:solidFill>
                  <a:schemeClr val="bg1"/>
                </a:solidFill>
              </a:rPr>
              <a:t> Level : French</a:t>
            </a:r>
          </a:p>
          <a:p>
            <a:pPr algn="ctr"/>
            <a:r>
              <a:rPr lang="en-GB" b="1" dirty="0" err="1" smtClean="0">
                <a:solidFill>
                  <a:schemeClr val="bg1"/>
                </a:solidFill>
              </a:rPr>
              <a:t>Balerno</a:t>
            </a:r>
            <a:r>
              <a:rPr lang="en-GB" b="1" dirty="0" smtClean="0">
                <a:solidFill>
                  <a:schemeClr val="bg1"/>
                </a:solidFill>
              </a:rPr>
              <a:t> HS</a:t>
            </a:r>
            <a:endParaRPr lang="en-GB" b="1" dirty="0">
              <a:solidFill>
                <a:schemeClr val="bg1"/>
              </a:solidFill>
            </a:endParaRPr>
          </a:p>
        </p:txBody>
      </p:sp>
      <p:sp>
        <p:nvSpPr>
          <p:cNvPr id="5" name="TextBox 4"/>
          <p:cNvSpPr txBox="1"/>
          <p:nvPr/>
        </p:nvSpPr>
        <p:spPr>
          <a:xfrm>
            <a:off x="657452" y="2555458"/>
            <a:ext cx="2376263" cy="646331"/>
          </a:xfrm>
          <a:prstGeom prst="rect">
            <a:avLst/>
          </a:prstGeom>
          <a:noFill/>
        </p:spPr>
        <p:txBody>
          <a:bodyPr wrap="square" rtlCol="0">
            <a:spAutoFit/>
          </a:bodyPr>
          <a:lstStyle/>
          <a:p>
            <a:r>
              <a:rPr lang="en-GB" dirty="0" smtClean="0">
                <a:solidFill>
                  <a:schemeClr val="bg1"/>
                </a:solidFill>
              </a:rPr>
              <a:t>     </a:t>
            </a:r>
            <a:r>
              <a:rPr lang="en-GB" b="1" dirty="0" smtClean="0">
                <a:solidFill>
                  <a:schemeClr val="bg1"/>
                </a:solidFill>
              </a:rPr>
              <a:t>3</a:t>
            </a:r>
            <a:r>
              <a:rPr lang="en-GB" b="1" baseline="30000" dirty="0" smtClean="0">
                <a:solidFill>
                  <a:schemeClr val="bg1"/>
                </a:solidFill>
              </a:rPr>
              <a:t>rd</a:t>
            </a:r>
            <a:r>
              <a:rPr lang="en-GB" b="1" dirty="0" smtClean="0">
                <a:solidFill>
                  <a:schemeClr val="bg1"/>
                </a:solidFill>
              </a:rPr>
              <a:t> Level : French</a:t>
            </a:r>
          </a:p>
          <a:p>
            <a:pPr algn="ctr"/>
            <a:r>
              <a:rPr lang="en-GB" b="1" dirty="0" smtClean="0">
                <a:solidFill>
                  <a:schemeClr val="bg1"/>
                </a:solidFill>
              </a:rPr>
              <a:t>KINGUSSIE HS </a:t>
            </a:r>
            <a:endParaRPr lang="en-GB" b="1" dirty="0">
              <a:solidFill>
                <a:schemeClr val="bg1"/>
              </a:solidFill>
            </a:endParaRPr>
          </a:p>
        </p:txBody>
      </p:sp>
      <p:sp>
        <p:nvSpPr>
          <p:cNvPr id="7" name="TextBox 6"/>
          <p:cNvSpPr txBox="1"/>
          <p:nvPr/>
        </p:nvSpPr>
        <p:spPr>
          <a:xfrm>
            <a:off x="863598" y="5062002"/>
            <a:ext cx="2664296" cy="646331"/>
          </a:xfrm>
          <a:prstGeom prst="rect">
            <a:avLst/>
          </a:prstGeom>
          <a:noFill/>
        </p:spPr>
        <p:txBody>
          <a:bodyPr wrap="square" rtlCol="0">
            <a:spAutoFit/>
          </a:bodyPr>
          <a:lstStyle/>
          <a:p>
            <a:pPr algn="ctr"/>
            <a:r>
              <a:rPr lang="en-GB" b="1" dirty="0" smtClean="0">
                <a:solidFill>
                  <a:schemeClr val="bg1"/>
                </a:solidFill>
              </a:rPr>
              <a:t>4</a:t>
            </a:r>
            <a:r>
              <a:rPr lang="en-GB" b="1" baseline="30000" dirty="0" smtClean="0">
                <a:solidFill>
                  <a:schemeClr val="bg1"/>
                </a:solidFill>
              </a:rPr>
              <a:t>th</a:t>
            </a:r>
            <a:r>
              <a:rPr lang="en-GB" b="1" dirty="0" smtClean="0">
                <a:solidFill>
                  <a:schemeClr val="bg1"/>
                </a:solidFill>
              </a:rPr>
              <a:t> Level:  French</a:t>
            </a:r>
          </a:p>
          <a:p>
            <a:r>
              <a:rPr lang="en-GB" b="1" dirty="0" smtClean="0">
                <a:solidFill>
                  <a:schemeClr val="bg1"/>
                </a:solidFill>
              </a:rPr>
              <a:t>DOUGLAS ACADEMY</a:t>
            </a:r>
            <a:endParaRPr lang="en-GB" b="1" dirty="0">
              <a:solidFill>
                <a:schemeClr val="bg1"/>
              </a:solidFill>
            </a:endParaRPr>
          </a:p>
        </p:txBody>
      </p:sp>
    </p:spTree>
    <p:extLst>
      <p:ext uri="{BB962C8B-B14F-4D97-AF65-F5344CB8AC3E}">
        <p14:creationId xmlns:p14="http://schemas.microsoft.com/office/powerpoint/2010/main" val="1863322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0" y="2348880"/>
            <a:ext cx="4402832" cy="892175"/>
          </a:xfrm>
        </p:spPr>
        <p:txBody>
          <a:bodyPr/>
          <a:lstStyle/>
          <a:p>
            <a:r>
              <a:rPr lang="en-GB" dirty="0" smtClean="0"/>
              <a:t>NAR 3a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9146597"/>
              </p:ext>
            </p:extLst>
          </p:nvPr>
        </p:nvGraphicFramePr>
        <p:xfrm>
          <a:off x="539552" y="249289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95536" y="1700808"/>
            <a:ext cx="2664296" cy="2062103"/>
          </a:xfrm>
          <a:prstGeom prst="rect">
            <a:avLst/>
          </a:prstGeom>
        </p:spPr>
        <p:txBody>
          <a:bodyPr wrap="square">
            <a:spAutoFit/>
          </a:bodyPr>
          <a:lstStyle/>
          <a:p>
            <a:r>
              <a:rPr lang="en-GB" sz="3200" b="1" kern="0" dirty="0" smtClean="0">
                <a:solidFill>
                  <a:srgbClr val="660066"/>
                </a:solidFill>
                <a:effectLst>
                  <a:outerShdw blurRad="38100" dist="38100" dir="2700000" algn="tl">
                    <a:srgbClr val="000000">
                      <a:alpha val="43137"/>
                    </a:srgbClr>
                  </a:outerShdw>
                </a:effectLst>
                <a:latin typeface="Candara" pitchFamily="34" charset="0"/>
                <a:cs typeface="Arial"/>
              </a:rPr>
              <a:t>Recognising, achievement, profiling and reporting</a:t>
            </a:r>
            <a:endParaRPr lang="en-GB" sz="3200" dirty="0"/>
          </a:p>
        </p:txBody>
      </p:sp>
    </p:spTree>
    <p:extLst>
      <p:ext uri="{BB962C8B-B14F-4D97-AF65-F5344CB8AC3E}">
        <p14:creationId xmlns:p14="http://schemas.microsoft.com/office/powerpoint/2010/main" val="3526475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smtClean="0"/>
              <a:t>NAR 3B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5342454"/>
              </p:ext>
            </p:extLst>
          </p:nvPr>
        </p:nvGraphicFramePr>
        <p:xfrm>
          <a:off x="611560" y="1412776"/>
          <a:ext cx="7931224" cy="4392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495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
            </a:r>
            <a:br>
              <a:rPr lang="en-GB" dirty="0" smtClean="0"/>
            </a:br>
            <a:r>
              <a:rPr lang="en-GB" dirty="0" smtClean="0"/>
              <a:t>Innovation Fund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5785803"/>
              </p:ext>
            </p:extLst>
          </p:nvPr>
        </p:nvGraphicFramePr>
        <p:xfrm>
          <a:off x="107504" y="1484784"/>
          <a:ext cx="849694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668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l="21811" t="25217" r="10455" b="40517"/>
          <a:stretch>
            <a:fillRect/>
          </a:stretch>
        </p:blipFill>
        <p:spPr bwMode="auto">
          <a:xfrm>
            <a:off x="-39922" y="188912"/>
            <a:ext cx="9158522" cy="576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238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l="15166" t="39145" r="29723" b="41776"/>
          <a:stretch>
            <a:fillRect/>
          </a:stretch>
        </p:blipFill>
        <p:spPr bwMode="auto">
          <a:xfrm>
            <a:off x="5652120" y="4581128"/>
            <a:ext cx="3353892"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47664" y="2276872"/>
            <a:ext cx="6047178" cy="1754326"/>
          </a:xfrm>
          <a:prstGeom prst="rect">
            <a:avLst/>
          </a:prstGeom>
        </p:spPr>
        <p:txBody>
          <a:bodyPr wrap="square">
            <a:spAutoFit/>
          </a:bodyPr>
          <a:lstStyle/>
          <a:p>
            <a:pPr algn="ctr"/>
            <a:r>
              <a:rPr lang="en-GB" sz="3600" b="1" kern="0" dirty="0" smtClean="0">
                <a:solidFill>
                  <a:srgbClr val="660066"/>
                </a:solidFill>
                <a:effectLst>
                  <a:outerShdw blurRad="38100" dist="38100" dir="2700000" algn="tl">
                    <a:srgbClr val="000000">
                      <a:alpha val="43137"/>
                    </a:srgbClr>
                  </a:outerShdw>
                </a:effectLst>
                <a:latin typeface="Candara" pitchFamily="34" charset="0"/>
                <a:cs typeface="Arial"/>
              </a:rPr>
              <a:t>Evaluation: how well have we met the agreed learning outcomes?</a:t>
            </a:r>
            <a:endParaRPr lang="en-GB" sz="3600" dirty="0"/>
          </a:p>
        </p:txBody>
      </p:sp>
    </p:spTree>
    <p:extLst>
      <p:ext uri="{BB962C8B-B14F-4D97-AF65-F5344CB8AC3E}">
        <p14:creationId xmlns:p14="http://schemas.microsoft.com/office/powerpoint/2010/main" val="1561914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p:cNvPicPr>
            <a:picLocks noChangeAspect="1" noChangeArrowheads="1"/>
          </p:cNvPicPr>
          <p:nvPr/>
        </p:nvPicPr>
        <p:blipFill>
          <a:blip r:embed="rId3">
            <a:extLst>
              <a:ext uri="{28A0092B-C50C-407E-A947-70E740481C1C}">
                <a14:useLocalDpi xmlns:a14="http://schemas.microsoft.com/office/drawing/2010/main" val="0"/>
              </a:ext>
            </a:extLst>
          </a:blip>
          <a:srcRect l="15166" t="39145" r="29723" b="41776"/>
          <a:stretch>
            <a:fillRect/>
          </a:stretch>
        </p:blipFill>
        <p:spPr bwMode="auto">
          <a:xfrm>
            <a:off x="2843808" y="2996952"/>
            <a:ext cx="3528392"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11760" y="2041911"/>
            <a:ext cx="4110421" cy="923330"/>
          </a:xfrm>
          <a:prstGeom prst="rect">
            <a:avLst/>
          </a:prstGeom>
        </p:spPr>
        <p:txBody>
          <a:bodyPr wrap="none">
            <a:spAutoFit/>
          </a:bodyPr>
          <a:lstStyle/>
          <a:p>
            <a:r>
              <a:rPr lang="en-GB" sz="5400" b="1" kern="0" dirty="0" smtClean="0">
                <a:solidFill>
                  <a:srgbClr val="660066"/>
                </a:solidFill>
                <a:effectLst>
                  <a:outerShdw blurRad="38100" dist="38100" dir="2700000" algn="tl">
                    <a:srgbClr val="000000">
                      <a:alpha val="43137"/>
                    </a:srgbClr>
                  </a:outerShdw>
                </a:effectLst>
                <a:latin typeface="Candara" pitchFamily="34" charset="0"/>
                <a:cs typeface="Arial"/>
              </a:rPr>
              <a:t>What is NAR?</a:t>
            </a:r>
            <a:endParaRPr lang="en-GB" sz="5400" dirty="0"/>
          </a:p>
        </p:txBody>
      </p:sp>
    </p:spTree>
    <p:extLst>
      <p:ext uri="{BB962C8B-B14F-4D97-AF65-F5344CB8AC3E}">
        <p14:creationId xmlns:p14="http://schemas.microsoft.com/office/powerpoint/2010/main" val="1348768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1196752"/>
            <a:ext cx="8229600" cy="1143000"/>
          </a:xfrm>
        </p:spPr>
        <p:txBody>
          <a:bodyPr/>
          <a:lstStyle/>
          <a:p>
            <a:r>
              <a:rPr lang="en-GB" dirty="0" smtClean="0"/>
              <a:t>Outcomes of session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8995499"/>
              </p:ext>
            </p:extLst>
          </p:nvPr>
        </p:nvGraphicFramePr>
        <p:xfrm>
          <a:off x="467544" y="2204864"/>
          <a:ext cx="8229600" cy="420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345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9552" y="1340768"/>
            <a:ext cx="8229600" cy="1143000"/>
          </a:xfrm>
        </p:spPr>
        <p:txBody>
          <a:bodyPr/>
          <a:lstStyle/>
          <a:p>
            <a:pPr eaLnBrk="1" hangingPunct="1"/>
            <a:r>
              <a:rPr lang="en-GB" dirty="0" smtClean="0">
                <a:ea typeface="ＭＳ Ｐゴシック" pitchFamily="34" charset="-128"/>
              </a:rPr>
              <a:t>What is NAR?</a:t>
            </a:r>
          </a:p>
        </p:txBody>
      </p:sp>
      <p:sp>
        <p:nvSpPr>
          <p:cNvPr id="3" name="Content Placeholder 2"/>
          <p:cNvSpPr>
            <a:spLocks noGrp="1"/>
          </p:cNvSpPr>
          <p:nvPr>
            <p:ph idx="1"/>
          </p:nvPr>
        </p:nvSpPr>
        <p:spPr>
          <a:xfrm>
            <a:off x="395536" y="2420888"/>
            <a:ext cx="8301360" cy="3877543"/>
          </a:xfrm>
        </p:spPr>
        <p:txBody>
          <a:bodyPr rtlCol="0">
            <a:normAutofit fontScale="92500" lnSpcReduction="10000"/>
          </a:bodyPr>
          <a:lstStyle/>
          <a:p>
            <a:pPr eaLnBrk="1" fontAlgn="auto" hangingPunct="1">
              <a:spcAft>
                <a:spcPts val="0"/>
              </a:spcAft>
              <a:buFont typeface="Arial" pitchFamily="34" charset="0"/>
              <a:buChar char="•"/>
              <a:defRPr/>
            </a:pPr>
            <a:r>
              <a:rPr lang="en-GB" dirty="0" smtClean="0">
                <a:ea typeface="ＭＳ Ｐゴシック" pitchFamily="34" charset="-128"/>
              </a:rPr>
              <a:t>Introduced 2008 as joint venture between Learning and Teaching Scotland (LTS, now Education Scotland), Scottish Qualifications Authority (SQA) and Scottish Government.</a:t>
            </a:r>
            <a:br>
              <a:rPr lang="en-GB" dirty="0" smtClean="0">
                <a:ea typeface="ＭＳ Ｐゴシック" pitchFamily="34" charset="-128"/>
              </a:rPr>
            </a:br>
            <a:endParaRPr lang="en-GB" dirty="0" smtClean="0">
              <a:ea typeface="ＭＳ Ｐゴシック" pitchFamily="34" charset="-128"/>
            </a:endParaRPr>
          </a:p>
          <a:p>
            <a:pPr eaLnBrk="1" fontAlgn="auto" hangingPunct="1">
              <a:spcAft>
                <a:spcPts val="0"/>
              </a:spcAft>
              <a:buFont typeface="Arial" pitchFamily="34" charset="0"/>
              <a:buChar char="•"/>
              <a:defRPr/>
            </a:pPr>
            <a:r>
              <a:rPr lang="en-GB" dirty="0" smtClean="0">
                <a:ea typeface="ＭＳ Ｐゴシック" pitchFamily="34" charset="-128"/>
              </a:rPr>
              <a:t>Online resource providing examples of assessment approaches (aged 3-15) developed by Education Scotland, SQA and practitioners.</a:t>
            </a:r>
            <a:br>
              <a:rPr lang="en-GB" dirty="0" smtClean="0">
                <a:ea typeface="ＭＳ Ｐゴシック" pitchFamily="34" charset="-128"/>
              </a:rPr>
            </a:br>
            <a:endParaRPr lang="en-GB" dirty="0" smtClean="0">
              <a:ea typeface="ＭＳ Ｐゴシック" pitchFamily="34" charset="-128"/>
            </a:endParaRPr>
          </a:p>
          <a:p>
            <a:pPr eaLnBrk="1" fontAlgn="auto" hangingPunct="1">
              <a:spcAft>
                <a:spcPts val="0"/>
              </a:spcAft>
              <a:buFont typeface="Arial" pitchFamily="34" charset="0"/>
              <a:buChar char="•"/>
              <a:defRPr/>
            </a:pPr>
            <a:r>
              <a:rPr lang="en-GB" dirty="0" smtClean="0">
                <a:ea typeface="ＭＳ Ｐゴシック" pitchFamily="34" charset="-128"/>
              </a:rPr>
              <a:t>Assessment exemplars moderated at school, local authority or cluster level then quality assured at national level. </a:t>
            </a:r>
            <a:endParaRPr lang="en-GB" dirty="0" smtClean="0"/>
          </a:p>
          <a:p>
            <a:pPr eaLnBrk="1" fontAlgn="auto" hangingPunct="1">
              <a:spcAft>
                <a:spcPts val="0"/>
              </a:spcAft>
              <a:defRPr/>
            </a:pPr>
            <a:endParaRPr lang="en-GB" dirty="0"/>
          </a:p>
        </p:txBody>
      </p:sp>
    </p:spTree>
    <p:extLst>
      <p:ext uri="{BB962C8B-B14F-4D97-AF65-F5344CB8AC3E}">
        <p14:creationId xmlns:p14="http://schemas.microsoft.com/office/powerpoint/2010/main" val="12217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oogaloop.swf?clip_id=57853185&amp;force_embed=1&amp;server=vimeo.com&amp;show_title=1&amp;show_byline=1&amp;show_portrait=1&amp;color=00adef&amp;fullscreen=1&amp;autoplay=0&amp;loop=0"/>
          <p:cNvPicPr>
            <a:picLocks noGrp="1" noRot="1" noChangeAspect="1"/>
          </p:cNvPicPr>
          <p:nvPr>
            <p:ph idx="1"/>
            <a:videoFile r:link="rId1"/>
          </p:nvPr>
        </p:nvPicPr>
        <p:blipFill>
          <a:blip r:embed="rId4" cstate="print">
            <a:extLst>
              <a:ext uri="{28A0092B-C50C-407E-A947-70E740481C1C}">
                <a14:useLocalDpi xmlns:a14="http://schemas.microsoft.com/office/drawing/2010/main" val="0"/>
              </a:ext>
            </a:extLst>
          </a:blip>
          <a:stretch>
            <a:fillRect/>
          </a:stretch>
        </p:blipFill>
        <p:spPr>
          <a:xfrm>
            <a:off x="-30640" y="1268760"/>
            <a:ext cx="9174640" cy="5272358"/>
          </a:xfrm>
          <a:prstGeom prst="rect">
            <a:avLst/>
          </a:prstGeom>
        </p:spPr>
      </p:pic>
      <p:sp>
        <p:nvSpPr>
          <p:cNvPr id="8" name="TextBox 7"/>
          <p:cNvSpPr txBox="1"/>
          <p:nvPr/>
        </p:nvSpPr>
        <p:spPr>
          <a:xfrm>
            <a:off x="6300192" y="5601444"/>
            <a:ext cx="2627784" cy="646331"/>
          </a:xfrm>
          <a:prstGeom prst="rect">
            <a:avLst/>
          </a:prstGeom>
          <a:noFill/>
        </p:spPr>
        <p:txBody>
          <a:bodyPr wrap="square" rtlCol="0">
            <a:spAutoFit/>
          </a:bodyPr>
          <a:lstStyle/>
          <a:p>
            <a:r>
              <a:rPr lang="en-GB" b="1" dirty="0" smtClean="0"/>
              <a:t>Acknowledgement to </a:t>
            </a:r>
          </a:p>
          <a:p>
            <a:r>
              <a:rPr lang="en-GB" b="1" dirty="0" smtClean="0"/>
              <a:t>Education Scotland</a:t>
            </a:r>
            <a:endParaRPr lang="en-GB" b="1" dirty="0"/>
          </a:p>
        </p:txBody>
      </p:sp>
      <p:sp>
        <p:nvSpPr>
          <p:cNvPr id="9" name="TextBox 8"/>
          <p:cNvSpPr txBox="1"/>
          <p:nvPr/>
        </p:nvSpPr>
        <p:spPr>
          <a:xfrm>
            <a:off x="971600" y="1988840"/>
            <a:ext cx="7272808" cy="1323439"/>
          </a:xfrm>
          <a:prstGeom prst="rect">
            <a:avLst/>
          </a:prstGeom>
          <a:noFill/>
        </p:spPr>
        <p:txBody>
          <a:bodyPr wrap="square" rtlCol="0">
            <a:spAutoFit/>
          </a:bodyPr>
          <a:lstStyle/>
          <a:p>
            <a:pPr algn="ctr"/>
            <a:r>
              <a:rPr lang="en-GB" sz="4000" b="1" kern="0" dirty="0">
                <a:solidFill>
                  <a:srgbClr val="660066"/>
                </a:solidFill>
                <a:effectLst>
                  <a:outerShdw blurRad="38100" dist="38100" dir="2700000" algn="tl">
                    <a:srgbClr val="000000">
                      <a:alpha val="43137"/>
                    </a:srgbClr>
                  </a:outerShdw>
                </a:effectLst>
                <a:latin typeface="Candara" pitchFamily="34" charset="0"/>
                <a:cs typeface="Arial"/>
              </a:rPr>
              <a:t>Supporting Assessment </a:t>
            </a:r>
          </a:p>
          <a:p>
            <a:pPr algn="ctr"/>
            <a:r>
              <a:rPr lang="en-GB" sz="4000" b="1" kern="0" dirty="0">
                <a:solidFill>
                  <a:srgbClr val="660066"/>
                </a:solidFill>
                <a:effectLst>
                  <a:outerShdw blurRad="38100" dist="38100" dir="2700000" algn="tl">
                    <a:srgbClr val="000000">
                      <a:alpha val="43137"/>
                    </a:srgbClr>
                  </a:outerShdw>
                </a:effectLst>
                <a:latin typeface="Candara" pitchFamily="34" charset="0"/>
                <a:cs typeface="Arial"/>
              </a:rPr>
              <a:t>in Practice</a:t>
            </a:r>
          </a:p>
        </p:txBody>
      </p:sp>
    </p:spTree>
    <p:extLst>
      <p:ext uri="{BB962C8B-B14F-4D97-AF65-F5344CB8AC3E}">
        <p14:creationId xmlns:p14="http://schemas.microsoft.com/office/powerpoint/2010/main" val="2467768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l="15166" t="39145" r="29723" b="41776"/>
          <a:stretch>
            <a:fillRect/>
          </a:stretch>
        </p:blipFill>
        <p:spPr bwMode="auto">
          <a:xfrm>
            <a:off x="5796136" y="4779502"/>
            <a:ext cx="3209876"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19672" y="2132856"/>
            <a:ext cx="5904656" cy="1446550"/>
          </a:xfrm>
          <a:prstGeom prst="rect">
            <a:avLst/>
          </a:prstGeom>
        </p:spPr>
        <p:txBody>
          <a:bodyPr wrap="square">
            <a:spAutoFit/>
          </a:bodyPr>
          <a:lstStyle/>
          <a:p>
            <a:pPr algn="ctr"/>
            <a:r>
              <a:rPr lang="en-GB" sz="4400" b="1" kern="0" dirty="0" smtClean="0">
                <a:solidFill>
                  <a:srgbClr val="660066"/>
                </a:solidFill>
                <a:effectLst>
                  <a:outerShdw blurRad="38100" dist="38100" dir="2700000" algn="tl">
                    <a:srgbClr val="000000">
                      <a:alpha val="43137"/>
                    </a:srgbClr>
                  </a:outerShdw>
                </a:effectLst>
                <a:latin typeface="Candara" pitchFamily="34" charset="0"/>
                <a:ea typeface="+mj-ea"/>
                <a:cs typeface="Arial"/>
              </a:rPr>
              <a:t>What are the aims of NAR?</a:t>
            </a:r>
            <a:endParaRPr lang="en-GB" sz="2800" dirty="0"/>
          </a:p>
        </p:txBody>
      </p:sp>
    </p:spTree>
    <p:extLst>
      <p:ext uri="{BB962C8B-B14F-4D97-AF65-F5344CB8AC3E}">
        <p14:creationId xmlns:p14="http://schemas.microsoft.com/office/powerpoint/2010/main" val="3423851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552" y="1484784"/>
            <a:ext cx="8147248" cy="648072"/>
          </a:xfrm>
        </p:spPr>
        <p:txBody>
          <a:bodyPr/>
          <a:lstStyle/>
          <a:p>
            <a:r>
              <a:rPr lang="en-GB" sz="3600" dirty="0" smtClean="0">
                <a:cs typeface="Arial" charset="0"/>
              </a:rPr>
              <a:t>NAR – </a:t>
            </a:r>
            <a:r>
              <a:rPr lang="en-GB" sz="3600" smtClean="0">
                <a:cs typeface="Arial" charset="0"/>
              </a:rPr>
              <a:t>Key Aims</a:t>
            </a:r>
            <a:endParaRPr lang="en-GB" sz="3600" dirty="0" smtClean="0">
              <a:cs typeface="Arial" charset="0"/>
            </a:endParaRPr>
          </a:p>
        </p:txBody>
      </p:sp>
      <p:sp>
        <p:nvSpPr>
          <p:cNvPr id="3" name="Content Placeholder 2"/>
          <p:cNvSpPr>
            <a:spLocks noGrp="1"/>
          </p:cNvSpPr>
          <p:nvPr>
            <p:ph idx="1"/>
          </p:nvPr>
        </p:nvSpPr>
        <p:spPr>
          <a:xfrm>
            <a:off x="611560" y="2204864"/>
            <a:ext cx="8229600" cy="4536504"/>
          </a:xfrm>
        </p:spPr>
        <p:txBody>
          <a:bodyPr/>
          <a:lstStyle/>
          <a:p>
            <a:pPr marL="0" indent="0">
              <a:defRPr/>
            </a:pPr>
            <a:r>
              <a:rPr lang="en-GB" sz="3200" dirty="0">
                <a:cs typeface="Arial" pitchFamily="34" charset="0"/>
              </a:rPr>
              <a:t>To support </a:t>
            </a:r>
            <a:r>
              <a:rPr lang="en-GB" sz="3200" dirty="0" smtClean="0">
                <a:cs typeface="Arial" pitchFamily="34" charset="0"/>
              </a:rPr>
              <a:t>teachers and practitioners in:</a:t>
            </a:r>
          </a:p>
          <a:p>
            <a:pPr marL="457200" indent="-457200">
              <a:buFont typeface="Arial" pitchFamily="34" charset="0"/>
              <a:buChar char="•"/>
              <a:defRPr/>
            </a:pPr>
            <a:r>
              <a:rPr lang="en-GB" sz="3200" dirty="0" smtClean="0">
                <a:cs typeface="Arial" pitchFamily="34" charset="0"/>
              </a:rPr>
              <a:t>deepening </a:t>
            </a:r>
            <a:r>
              <a:rPr lang="en-GB" sz="3200" dirty="0">
                <a:cs typeface="Arial" pitchFamily="34" charset="0"/>
              </a:rPr>
              <a:t>their </a:t>
            </a:r>
            <a:r>
              <a:rPr lang="en-GB" sz="3200" dirty="0">
                <a:solidFill>
                  <a:srgbClr val="9933FF"/>
                </a:solidFill>
                <a:cs typeface="Arial" pitchFamily="34" charset="0"/>
              </a:rPr>
              <a:t>understanding</a:t>
            </a:r>
            <a:r>
              <a:rPr lang="en-GB" sz="3200" dirty="0">
                <a:solidFill>
                  <a:schemeClr val="tx1"/>
                </a:solidFill>
                <a:cs typeface="Arial" pitchFamily="34" charset="0"/>
              </a:rPr>
              <a:t> </a:t>
            </a:r>
            <a:r>
              <a:rPr lang="en-GB" sz="3200" dirty="0">
                <a:cs typeface="Arial" pitchFamily="34" charset="0"/>
              </a:rPr>
              <a:t>and </a:t>
            </a:r>
            <a:r>
              <a:rPr lang="en-GB" sz="3200" dirty="0">
                <a:solidFill>
                  <a:srgbClr val="9933FF"/>
                </a:solidFill>
                <a:cs typeface="Arial" pitchFamily="34" charset="0"/>
              </a:rPr>
              <a:t>expertise</a:t>
            </a:r>
            <a:r>
              <a:rPr lang="en-GB" sz="3200" dirty="0">
                <a:cs typeface="Arial" pitchFamily="34" charset="0"/>
              </a:rPr>
              <a:t> in assessment.</a:t>
            </a:r>
          </a:p>
          <a:p>
            <a:pPr marL="457200" indent="-457200">
              <a:buFont typeface="Arial" pitchFamily="34" charset="0"/>
              <a:buChar char="•"/>
              <a:defRPr/>
            </a:pPr>
            <a:r>
              <a:rPr lang="en-GB" sz="3200" dirty="0" smtClean="0">
                <a:cs typeface="Arial" pitchFamily="34" charset="0"/>
              </a:rPr>
              <a:t>developing </a:t>
            </a:r>
            <a:r>
              <a:rPr lang="en-GB" sz="3200" dirty="0">
                <a:cs typeface="Arial" pitchFamily="34" charset="0"/>
              </a:rPr>
              <a:t>a </a:t>
            </a:r>
            <a:r>
              <a:rPr lang="en-GB" sz="3200" dirty="0">
                <a:solidFill>
                  <a:srgbClr val="9933FF"/>
                </a:solidFill>
                <a:cs typeface="Arial" pitchFamily="34" charset="0"/>
              </a:rPr>
              <a:t>shared understanding </a:t>
            </a:r>
            <a:r>
              <a:rPr lang="en-GB" sz="3200" dirty="0">
                <a:cs typeface="Arial" pitchFamily="34" charset="0"/>
              </a:rPr>
              <a:t>of standards and expectations.</a:t>
            </a:r>
          </a:p>
          <a:p>
            <a:pPr marL="457200" indent="-457200">
              <a:buFont typeface="Arial" pitchFamily="34" charset="0"/>
              <a:buChar char="•"/>
              <a:defRPr/>
            </a:pPr>
            <a:r>
              <a:rPr lang="en-GB" sz="3200" dirty="0" smtClean="0">
                <a:cs typeface="Arial" pitchFamily="34" charset="0"/>
              </a:rPr>
              <a:t>developing </a:t>
            </a:r>
            <a:r>
              <a:rPr lang="en-GB" sz="3200" dirty="0">
                <a:cs typeface="Arial" pitchFamily="34" charset="0"/>
              </a:rPr>
              <a:t>their capacity to make </a:t>
            </a:r>
            <a:r>
              <a:rPr lang="en-GB" sz="3200" dirty="0">
                <a:solidFill>
                  <a:srgbClr val="9933FF"/>
                </a:solidFill>
                <a:cs typeface="Arial" pitchFamily="34" charset="0"/>
              </a:rPr>
              <a:t>sound judgements </a:t>
            </a:r>
            <a:r>
              <a:rPr lang="en-GB" sz="3200" dirty="0">
                <a:cs typeface="Arial" pitchFamily="34" charset="0"/>
              </a:rPr>
              <a:t>about progress and achievement.</a:t>
            </a:r>
          </a:p>
          <a:p>
            <a:pPr marL="457200" indent="-457200">
              <a:buFont typeface="Arial" pitchFamily="34" charset="0"/>
              <a:buChar char="•"/>
              <a:defRPr/>
            </a:pPr>
            <a:endParaRPr lang="en-GB" dirty="0"/>
          </a:p>
          <a:p>
            <a:pPr>
              <a:defRPr/>
            </a:pPr>
            <a:endParaRPr lang="en-GB" dirty="0"/>
          </a:p>
        </p:txBody>
      </p:sp>
    </p:spTree>
    <p:extLst>
      <p:ext uri="{BB962C8B-B14F-4D97-AF65-F5344CB8AC3E}">
        <p14:creationId xmlns:p14="http://schemas.microsoft.com/office/powerpoint/2010/main" val="50526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3" name="Text Placeholder 2"/>
          <p:cNvSpPr>
            <a:spLocks noGrp="1"/>
          </p:cNvSpPr>
          <p:nvPr>
            <p:ph type="body" idx="1"/>
          </p:nvPr>
        </p:nvSpPr>
        <p:spPr/>
        <p:txBody>
          <a:bodyPr/>
          <a:lstStyle/>
          <a:p>
            <a:pPr>
              <a:defRPr/>
            </a:pPr>
            <a:endParaRPr lang="en-GB"/>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l="21503" t="9245" r="10841" b="12717"/>
          <a:stretch>
            <a:fillRect/>
          </a:stretch>
        </p:blipFill>
        <p:spPr bwMode="auto">
          <a:xfrm>
            <a:off x="363693" y="548680"/>
            <a:ext cx="8802688"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732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1_Default Design">
      <a:majorFont>
        <a:latin typeface="Century Gothic"/>
        <a:ea typeface=""/>
        <a:cs typeface="Arial"/>
      </a:majorFont>
      <a:minorFont>
        <a:latin typeface="Century Gothic"/>
        <a:ea typeface=""/>
        <a:cs typeface="Arial"/>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3237</TotalTime>
  <Words>3737</Words>
  <Application>Microsoft Office PowerPoint</Application>
  <PresentationFormat>On-screen Show (4:3)</PresentationFormat>
  <Paragraphs>405</Paragraphs>
  <Slides>40</Slides>
  <Notes>40</Notes>
  <HiddenSlides>0</HiddenSlides>
  <MMClips>6</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2_Default Design</vt:lpstr>
      <vt:lpstr>National Assessment Resource</vt:lpstr>
      <vt:lpstr>Aims </vt:lpstr>
      <vt:lpstr>Outcomes</vt:lpstr>
      <vt:lpstr>PowerPoint Presentation</vt:lpstr>
      <vt:lpstr>What is NAR?</vt:lpstr>
      <vt:lpstr>PowerPoint Presentation</vt:lpstr>
      <vt:lpstr>PowerPoint Presentation</vt:lpstr>
      <vt:lpstr>NAR – Key Aims</vt:lpstr>
      <vt:lpstr>PowerPoint Presentation</vt:lpstr>
      <vt:lpstr>PowerPoint Presentation</vt:lpstr>
      <vt:lpstr>PowerPoint Presentation</vt:lpstr>
      <vt:lpstr>Using NAR to Understand Assessment</vt:lpstr>
      <vt:lpstr>PowerPoint Presentation</vt:lpstr>
      <vt:lpstr>PowerPoint Presentation</vt:lpstr>
      <vt:lpstr>PowerPoint Presentation</vt:lpstr>
      <vt:lpstr>Use of NAR in Local Authorities</vt:lpstr>
      <vt:lpstr>How did working through the NAR process impact on practitioners’ thinking about assessment practice?</vt:lpstr>
      <vt:lpstr>Use of NAR at national level</vt:lpstr>
      <vt:lpstr>PowerPoint Presentation</vt:lpstr>
      <vt:lpstr>Moderation Activity</vt:lpstr>
      <vt:lpstr>PowerPoint Presentation</vt:lpstr>
      <vt:lpstr>PowerPoint Presentation</vt:lpstr>
      <vt:lpstr>What are the functions of NAR?  </vt:lpstr>
      <vt:lpstr>PowerPoint Presentation</vt:lpstr>
      <vt:lpstr>PowerPoint Presentation</vt:lpstr>
      <vt:lpstr>PowerPoint Presentation</vt:lpstr>
      <vt:lpstr>PowerPoint Presentation</vt:lpstr>
      <vt:lpstr>Finding Materials on NAR</vt:lpstr>
      <vt:lpstr>PowerPoint Presentation</vt:lpstr>
      <vt:lpstr>Using NAR to upload and create materials</vt:lpstr>
      <vt:lpstr>PowerPoint Presentation</vt:lpstr>
      <vt:lpstr>Populating NAR: the story so far…</vt:lpstr>
      <vt:lpstr>NAR (1) Responsibility of All </vt:lpstr>
      <vt:lpstr>NAR 2 - Curriculum</vt:lpstr>
      <vt:lpstr>NAR 3a</vt:lpstr>
      <vt:lpstr>NAR 3B</vt:lpstr>
      <vt:lpstr> Innovation Fund</vt:lpstr>
      <vt:lpstr>PowerPoint Presentation</vt:lpstr>
      <vt:lpstr>PowerPoint Presentation</vt:lpstr>
      <vt:lpstr>Outcomes of session</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Hass</cp:lastModifiedBy>
  <cp:revision>148</cp:revision>
  <cp:lastPrinted>2012-11-12T15:08:42Z</cp:lastPrinted>
  <dcterms:created xsi:type="dcterms:W3CDTF">2010-08-31T10:04:20Z</dcterms:created>
  <dcterms:modified xsi:type="dcterms:W3CDTF">2013-01-22T15:22:47Z</dcterms:modified>
</cp:coreProperties>
</file>