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0" r:id="rId2"/>
    <p:sldMasterId id="2147483748" r:id="rId3"/>
  </p:sldMasterIdLst>
  <p:notesMasterIdLst>
    <p:notesMasterId r:id="rId31"/>
  </p:notesMasterIdLst>
  <p:handoutMasterIdLst>
    <p:handoutMasterId r:id="rId32"/>
  </p:handoutMasterIdLst>
  <p:sldIdLst>
    <p:sldId id="301" r:id="rId4"/>
    <p:sldId id="288" r:id="rId5"/>
    <p:sldId id="289" r:id="rId6"/>
    <p:sldId id="261" r:id="rId7"/>
    <p:sldId id="271" r:id="rId8"/>
    <p:sldId id="295" r:id="rId9"/>
    <p:sldId id="296" r:id="rId10"/>
    <p:sldId id="290" r:id="rId11"/>
    <p:sldId id="272" r:id="rId12"/>
    <p:sldId id="258" r:id="rId13"/>
    <p:sldId id="302" r:id="rId14"/>
    <p:sldId id="297" r:id="rId15"/>
    <p:sldId id="266" r:id="rId16"/>
    <p:sldId id="265" r:id="rId17"/>
    <p:sldId id="291" r:id="rId18"/>
    <p:sldId id="277" r:id="rId19"/>
    <p:sldId id="280" r:id="rId20"/>
    <p:sldId id="298" r:id="rId21"/>
    <p:sldId id="282" r:id="rId22"/>
    <p:sldId id="293" r:id="rId23"/>
    <p:sldId id="278" r:id="rId24"/>
    <p:sldId id="299" r:id="rId25"/>
    <p:sldId id="300" r:id="rId26"/>
    <p:sldId id="286" r:id="rId27"/>
    <p:sldId id="287" r:id="rId28"/>
    <p:sldId id="292" r:id="rId29"/>
    <p:sldId id="279" r:id="rId30"/>
  </p:sldIdLst>
  <p:sldSz cx="9902825" cy="6858000"/>
  <p:notesSz cx="6858000" cy="9144000"/>
  <p:custDataLst>
    <p:tags r:id="rId33"/>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4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204" y="-90"/>
      </p:cViewPr>
      <p:guideLst>
        <p:guide orient="horz" pos="2160"/>
        <p:guide orient="horz" pos="1661"/>
        <p:guide orient="horz" pos="1207"/>
        <p:guide orient="horz" pos="754"/>
        <p:guide orient="horz" pos="3884"/>
        <p:guide pos="3119"/>
        <p:guide pos="5919"/>
        <p:guide pos="31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FBD8E1-109F-4EB3-9D0D-9C7533DE81D5}" type="datetimeFigureOut">
              <a:rPr lang="en-GB" smtClean="0"/>
              <a:pPr/>
              <a:t>27/09/2012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425A7B-8BF8-4004-AB1C-DDAD3AE1A197}" type="slidenum">
              <a:rPr lang="en-GB" smtClean="0"/>
              <a:pPr/>
              <a:t>‹#›</a:t>
            </a:fld>
            <a:endParaRPr lang="en-GB"/>
          </a:p>
        </p:txBody>
      </p:sp>
    </p:spTree>
    <p:extLst>
      <p:ext uri="{BB962C8B-B14F-4D97-AF65-F5344CB8AC3E}">
        <p14:creationId xmlns:p14="http://schemas.microsoft.com/office/powerpoint/2010/main" val="3413075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4D888-1CF2-470D-A2DB-1D333DA5F34A}" type="datetimeFigureOut">
              <a:rPr lang="en-GB" smtClean="0"/>
              <a:pPr/>
              <a:t>27/09/2012</a:t>
            </a:fld>
            <a:endParaRPr lang="en-GB"/>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C35C8-0B71-49A8-9B56-D24927F8C15E}" type="slidenum">
              <a:rPr lang="en-GB" smtClean="0"/>
              <a:pPr/>
              <a:t>‹#›</a:t>
            </a:fld>
            <a:endParaRPr lang="en-GB"/>
          </a:p>
        </p:txBody>
      </p:sp>
    </p:spTree>
    <p:extLst>
      <p:ext uri="{BB962C8B-B14F-4D97-AF65-F5344CB8AC3E}">
        <p14:creationId xmlns:p14="http://schemas.microsoft.com/office/powerpoint/2010/main" val="34219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10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685800"/>
            <a:ext cx="4949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98C35C8-0B71-49A8-9B56-D24927F8C15E}"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141" y="6356354"/>
            <a:ext cx="2310659" cy="365125"/>
          </a:xfrm>
          <a:prstGeom prst="rect">
            <a:avLst/>
          </a:prstGeom>
        </p:spPr>
        <p:txBody>
          <a:bodyPr/>
          <a:lstStyle>
            <a:lvl1pPr>
              <a:defRPr>
                <a:latin typeface="Arial"/>
              </a:defRPr>
            </a:lvl1pPr>
          </a:lstStyle>
          <a:p>
            <a:pPr>
              <a:defRPr/>
            </a:pPr>
            <a:endParaRPr lang="en-GB"/>
          </a:p>
        </p:txBody>
      </p:sp>
      <p:sp>
        <p:nvSpPr>
          <p:cNvPr id="3" name="Footer Placeholder 2"/>
          <p:cNvSpPr>
            <a:spLocks noGrp="1"/>
          </p:cNvSpPr>
          <p:nvPr>
            <p:ph type="ftr" sz="quarter" idx="11"/>
          </p:nvPr>
        </p:nvSpPr>
        <p:spPr>
          <a:xfrm>
            <a:off x="3383465" y="6356354"/>
            <a:ext cx="3135895" cy="365125"/>
          </a:xfrm>
          <a:prstGeom prst="rect">
            <a:avLst/>
          </a:prstGeom>
        </p:spPr>
        <p:txBody>
          <a:bodyPr/>
          <a:lstStyle>
            <a:lvl1pPr>
              <a:defRPr>
                <a:latin typeface="Arial"/>
              </a:defRPr>
            </a:lvl1pPr>
          </a:lstStyle>
          <a:p>
            <a:pPr>
              <a:defRPr/>
            </a:pPr>
            <a:endParaRPr lang="en-GB"/>
          </a:p>
        </p:txBody>
      </p:sp>
      <p:sp>
        <p:nvSpPr>
          <p:cNvPr id="4" name="Slide Number Placeholder 3"/>
          <p:cNvSpPr>
            <a:spLocks noGrp="1"/>
          </p:cNvSpPr>
          <p:nvPr>
            <p:ph type="sldNum" sz="quarter" idx="12"/>
          </p:nvPr>
        </p:nvSpPr>
        <p:spPr>
          <a:xfrm>
            <a:off x="7097025" y="6356354"/>
            <a:ext cx="2310659" cy="365125"/>
          </a:xfrm>
          <a:prstGeom prst="rect">
            <a:avLst/>
          </a:prstGeom>
        </p:spPr>
        <p:txBody>
          <a:bodyPr/>
          <a:lstStyle>
            <a:lvl1pPr>
              <a:defRPr>
                <a:latin typeface="Arial"/>
              </a:defRPr>
            </a:lvl1pPr>
          </a:lstStyle>
          <a:p>
            <a:pPr>
              <a:defRPr/>
            </a:pPr>
            <a:fld id="{CBED6C1F-83C4-4010-981A-54D9C63CAC2C}" type="slidenum">
              <a:rPr lang="en-GB" smtClean="0"/>
              <a:pPr>
                <a:defRPr/>
              </a:pPr>
              <a:t>‹#›</a:t>
            </a:fld>
            <a:endParaRPr lang="en-GB"/>
          </a:p>
        </p:txBody>
      </p:sp>
    </p:spTree>
    <p:extLst>
      <p:ext uri="{BB962C8B-B14F-4D97-AF65-F5344CB8AC3E}">
        <p14:creationId xmlns:p14="http://schemas.microsoft.com/office/powerpoint/2010/main" val="105447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2" y="1435100"/>
            <a:ext cx="3257961" cy="1162050"/>
          </a:xfrm>
          <a:prstGeom prst="rect">
            <a:avLst/>
          </a:prstGeom>
        </p:spPr>
        <p:txBody>
          <a:bodyPr anchor="b"/>
          <a:lstStyle>
            <a:lvl1pPr algn="l">
              <a:defRPr sz="2000" b="1">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3871731" y="1435100"/>
            <a:ext cx="5535954" cy="4691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95142"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724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a:prstGeom prst="rect">
            <a:avLst/>
          </a:prstGeom>
        </p:spPr>
        <p:txBody>
          <a:bodyPr anchor="b"/>
          <a:lstStyle>
            <a:lvl1pPr algn="l">
              <a:defRPr sz="2000" b="1">
                <a:latin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941023" y="1186743"/>
            <a:ext cx="5941695" cy="35408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3932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141" y="6356352"/>
            <a:ext cx="2310659" cy="365125"/>
          </a:xfrm>
          <a:prstGeom prst="rect">
            <a:avLst/>
          </a:prstGeom>
        </p:spPr>
        <p:txBody>
          <a:bodyPr/>
          <a:lstStyle>
            <a:lvl1pPr>
              <a:defRPr>
                <a:latin typeface="Arial"/>
              </a:defRPr>
            </a:lvl1pPr>
          </a:lstStyle>
          <a:p>
            <a:pPr defTabSz="457200" fontAlgn="auto">
              <a:spcBef>
                <a:spcPts val="0"/>
              </a:spcBef>
              <a:spcAft>
                <a:spcPts val="0"/>
              </a:spcAft>
            </a:pPr>
            <a:fld id="{AEC6633A-888C-5049-8FFD-DD7F5B223ACA}" type="datetimeFigureOut">
              <a:rPr lang="en-US" smtClean="0">
                <a:solidFill>
                  <a:prstClr val="black"/>
                </a:solidFill>
              </a:rPr>
              <a:pPr defTabSz="457200" fontAlgn="auto">
                <a:spcBef>
                  <a:spcPts val="0"/>
                </a:spcBef>
                <a:spcAft>
                  <a:spcPts val="0"/>
                </a:spcAft>
              </a:pPr>
              <a:t>9/27/2012</a:t>
            </a:fld>
            <a:endParaRPr lang="en-US" dirty="0">
              <a:solidFill>
                <a:prstClr val="black"/>
              </a:solidFill>
            </a:endParaRPr>
          </a:p>
        </p:txBody>
      </p:sp>
      <p:sp>
        <p:nvSpPr>
          <p:cNvPr id="3" name="Footer Placeholder 2"/>
          <p:cNvSpPr>
            <a:spLocks noGrp="1"/>
          </p:cNvSpPr>
          <p:nvPr>
            <p:ph type="ftr" sz="quarter" idx="11"/>
          </p:nvPr>
        </p:nvSpPr>
        <p:spPr>
          <a:xfrm>
            <a:off x="3383465" y="6356352"/>
            <a:ext cx="3135895" cy="365125"/>
          </a:xfrm>
          <a:prstGeom prst="rect">
            <a:avLst/>
          </a:prstGeom>
        </p:spPr>
        <p:txBody>
          <a:bodyPr/>
          <a:lstStyle>
            <a:lvl1pPr>
              <a:defRPr>
                <a:latin typeface="Arial"/>
              </a:defRPr>
            </a:lvl1pPr>
          </a:lstStyle>
          <a:p>
            <a:pPr defTabSz="457200" fontAlgn="auto">
              <a:spcBef>
                <a:spcPts val="0"/>
              </a:spcBef>
              <a:spcAft>
                <a:spcPts val="0"/>
              </a:spcAft>
            </a:pPr>
            <a:endParaRPr lang="en-US" dirty="0">
              <a:solidFill>
                <a:prstClr val="black"/>
              </a:solidFill>
            </a:endParaRPr>
          </a:p>
        </p:txBody>
      </p:sp>
      <p:sp>
        <p:nvSpPr>
          <p:cNvPr id="4" name="Slide Number Placeholder 3"/>
          <p:cNvSpPr>
            <a:spLocks noGrp="1"/>
          </p:cNvSpPr>
          <p:nvPr>
            <p:ph type="sldNum" sz="quarter" idx="12"/>
          </p:nvPr>
        </p:nvSpPr>
        <p:spPr>
          <a:xfrm>
            <a:off x="7097025" y="6356352"/>
            <a:ext cx="2310659" cy="365125"/>
          </a:xfrm>
          <a:prstGeom prst="rect">
            <a:avLst/>
          </a:prstGeom>
        </p:spPr>
        <p:txBody>
          <a:bodyPr/>
          <a:lstStyle>
            <a:lvl1pPr>
              <a:defRPr>
                <a:latin typeface="Arial"/>
              </a:defRPr>
            </a:lvl1pPr>
          </a:lstStyle>
          <a:p>
            <a:pPr defTabSz="457200" fontAlgn="auto">
              <a:spcBef>
                <a:spcPts val="0"/>
              </a:spcBef>
              <a:spcAft>
                <a:spcPts val="0"/>
              </a:spcAft>
            </a:pPr>
            <a:fld id="{E0D19B0A-4C61-BB4B-8E53-5154F58F8C2C}"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Tree>
    <p:extLst>
      <p:ext uri="{BB962C8B-B14F-4D97-AF65-F5344CB8AC3E}">
        <p14:creationId xmlns:p14="http://schemas.microsoft.com/office/powerpoint/2010/main" val="105447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28"/>
            <a:ext cx="8417401" cy="1470025"/>
          </a:xfrm>
          <a:prstGeom prst="rect">
            <a:avLst/>
          </a:prstGeom>
        </p:spPr>
        <p:txBody>
          <a:bodyPr/>
          <a:lstStyle>
            <a:lvl1pPr>
              <a:defRPr>
                <a:latin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485424" y="3886200"/>
            <a:ext cx="6931978" cy="1752600"/>
          </a:xfrm>
          <a:prstGeom prst="rect">
            <a:avLst/>
          </a:prstGeom>
        </p:spPr>
        <p:txBody>
          <a:bodyPr/>
          <a:lstStyle>
            <a:lvl1pPr marL="0" indent="0" algn="ctr">
              <a:buNone/>
              <a:defRPr>
                <a:solidFill>
                  <a:schemeClr val="tx1">
                    <a:tint val="75000"/>
                  </a:schemeClr>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a:xfrm>
            <a:off x="495141" y="6356353"/>
            <a:ext cx="2310659"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383465" y="6356353"/>
            <a:ext cx="3135895"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097025" y="6356353"/>
            <a:ext cx="2310659" cy="365125"/>
          </a:xfrm>
          <a:prstGeom prst="rect">
            <a:avLst/>
          </a:prstGeom>
        </p:spPr>
        <p:txBody>
          <a:bodyPr/>
          <a:lstStyle/>
          <a:p>
            <a:pPr>
              <a:defRPr/>
            </a:pPr>
            <a:fld id="{AE9B0340-C0B9-4496-92DD-B001B199E699}"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a:prstGeom prst="rect">
            <a:avLst/>
          </a:prstGeom>
        </p:spPr>
        <p:txBody>
          <a:bodyPr/>
          <a:lstStyle>
            <a:lvl1pPr>
              <a:defRPr>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95141" y="1600203"/>
            <a:ext cx="8912543" cy="4525963"/>
          </a:xfrm>
          <a:prstGeom prst="rect">
            <a:avLst/>
          </a:prstGeom>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95141" y="6356353"/>
            <a:ext cx="2310659" cy="365125"/>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3383465" y="6356353"/>
            <a:ext cx="3135895"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7097025" y="6356353"/>
            <a:ext cx="2310659" cy="365125"/>
          </a:xfrm>
          <a:prstGeom prst="rect">
            <a:avLst/>
          </a:prstGeom>
        </p:spPr>
        <p:txBody>
          <a:bodyPr/>
          <a:lstStyle/>
          <a:p>
            <a:pPr>
              <a:defRPr/>
            </a:pPr>
            <a:fld id="{AF1061E1-FA3E-459C-9E83-8E7C46F04A74}"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141" y="274638"/>
            <a:ext cx="8912543" cy="1143000"/>
          </a:xfrm>
          <a:prstGeom prst="rect">
            <a:avLst/>
          </a:prstGeom>
        </p:spPr>
        <p:txBody>
          <a:bodyPr/>
          <a:lstStyle>
            <a:lvl1pPr>
              <a:defRPr>
                <a:latin typeface="Arial"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95141" y="6356353"/>
            <a:ext cx="2310659" cy="365125"/>
          </a:xfrm>
          <a:prstGeom prst="rect">
            <a:avLst/>
          </a:prstGeom>
        </p:spPr>
        <p:txBody>
          <a:bodyPr/>
          <a:lstStyle/>
          <a:p>
            <a:pPr>
              <a:defRPr/>
            </a:pPr>
            <a:endParaRPr lang="en-GB"/>
          </a:p>
        </p:txBody>
      </p:sp>
      <p:sp>
        <p:nvSpPr>
          <p:cNvPr id="4" name="Footer Placeholder 3"/>
          <p:cNvSpPr>
            <a:spLocks noGrp="1"/>
          </p:cNvSpPr>
          <p:nvPr>
            <p:ph type="ftr" sz="quarter" idx="11"/>
          </p:nvPr>
        </p:nvSpPr>
        <p:spPr>
          <a:xfrm>
            <a:off x="3383465" y="6356353"/>
            <a:ext cx="3135895" cy="365125"/>
          </a:xfrm>
          <a:prstGeom prst="rect">
            <a:avLst/>
          </a:prstGeom>
        </p:spPr>
        <p:txBody>
          <a:bodyPr/>
          <a:lstStyle/>
          <a:p>
            <a:pPr>
              <a:defRPr/>
            </a:pPr>
            <a:endParaRPr lang="en-GB"/>
          </a:p>
        </p:txBody>
      </p:sp>
      <p:sp>
        <p:nvSpPr>
          <p:cNvPr id="5" name="Slide Number Placeholder 4"/>
          <p:cNvSpPr>
            <a:spLocks noGrp="1"/>
          </p:cNvSpPr>
          <p:nvPr>
            <p:ph type="sldNum" sz="quarter" idx="12"/>
          </p:nvPr>
        </p:nvSpPr>
        <p:spPr>
          <a:xfrm>
            <a:off x="7097025" y="6356353"/>
            <a:ext cx="2310659" cy="365125"/>
          </a:xfrm>
          <a:prstGeom prst="rect">
            <a:avLst/>
          </a:prstGeom>
        </p:spPr>
        <p:txBody>
          <a:bodyPr/>
          <a:lstStyle/>
          <a:p>
            <a:pPr>
              <a:defRPr/>
            </a:pPr>
            <a:fld id="{52AE984A-8AB5-406C-9AB9-D2E9FCFED3AF}"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712" y="2130434"/>
            <a:ext cx="8417401" cy="1470025"/>
          </a:xfrm>
          <a:prstGeom prst="rect">
            <a:avLst/>
          </a:prstGeom>
        </p:spPr>
        <p:txBody>
          <a:bodyPr/>
          <a:lstStyle>
            <a:lvl1pPr algn="l">
              <a:defRPr>
                <a:solidFill>
                  <a:srgbClr val="B34A22"/>
                </a:solidFill>
                <a:latin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742712" y="3886200"/>
            <a:ext cx="7674689"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5595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1143000"/>
          </a:xfrm>
          <a:prstGeom prst="rect">
            <a:avLst/>
          </a:prstGeom>
        </p:spPr>
        <p:txBody>
          <a:bodyPr/>
          <a:lstStyle>
            <a:lvl1pPr algn="l">
              <a:defRPr sz="3000">
                <a:solidFill>
                  <a:srgbClr val="B34A22"/>
                </a:solidFill>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95141" y="2619760"/>
            <a:ext cx="8912543" cy="3506404"/>
          </a:xfrm>
        </p:spPr>
        <p:txBody>
          <a:bodyPr/>
          <a:lstStyle>
            <a:lvl1pPr>
              <a:defRPr sz="2600"/>
            </a:lvl1pPr>
            <a:lvl2pPr>
              <a:defRPr sz="2400"/>
            </a:lvl2pPr>
            <a:lvl3pPr>
              <a:defRPr sz="22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832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6403" y="2619760"/>
            <a:ext cx="4272062" cy="3506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95141" y="1186743"/>
            <a:ext cx="8912543" cy="1143000"/>
          </a:xfrm>
          <a:prstGeom prst="rect">
            <a:avLst/>
          </a:prstGeom>
        </p:spPr>
        <p:txBody>
          <a:bodyPr/>
          <a:lstStyle>
            <a:lvl1pPr algn="l">
              <a:defRPr sz="3000">
                <a:solidFill>
                  <a:srgbClr val="B34A22"/>
                </a:solidFill>
                <a:latin typeface="Arial"/>
              </a:defRPr>
            </a:lvl1pPr>
          </a:lstStyle>
          <a:p>
            <a:r>
              <a:rPr lang="en-US" smtClean="0"/>
              <a:t>Click to edit Master title style</a:t>
            </a:r>
            <a:endParaRPr lang="en-US" dirty="0"/>
          </a:p>
        </p:txBody>
      </p:sp>
      <p:sp>
        <p:nvSpPr>
          <p:cNvPr id="11" name="Content Placeholder 2"/>
          <p:cNvSpPr>
            <a:spLocks noGrp="1"/>
          </p:cNvSpPr>
          <p:nvPr>
            <p:ph sz="half" idx="13"/>
          </p:nvPr>
        </p:nvSpPr>
        <p:spPr>
          <a:xfrm>
            <a:off x="5135623" y="2619760"/>
            <a:ext cx="4272062" cy="3506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459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1"/>
          <p:cNvSpPr txBox="1">
            <a:spLocks/>
          </p:cNvSpPr>
          <p:nvPr userDrawn="1"/>
        </p:nvSpPr>
        <p:spPr>
          <a:xfrm>
            <a:off x="495141" y="1186743"/>
            <a:ext cx="8912543" cy="1143000"/>
          </a:xfrm>
          <a:prstGeom prst="rect">
            <a:avLst/>
          </a:prstGeom>
        </p:spPr>
        <p:txBody>
          <a:bodyPr/>
          <a:lstStyle>
            <a:lvl1pPr algn="l" defTabSz="457200" rtl="0" eaLnBrk="1" latinLnBrk="0" hangingPunct="1">
              <a:spcBef>
                <a:spcPct val="0"/>
              </a:spcBef>
              <a:buNone/>
              <a:defRPr sz="4000" kern="1200">
                <a:solidFill>
                  <a:srgbClr val="006369"/>
                </a:solidFill>
                <a:latin typeface="+mj-lt"/>
                <a:ea typeface="+mj-ea"/>
                <a:cs typeface="+mj-cs"/>
              </a:defRPr>
            </a:lvl1pPr>
          </a:lstStyle>
          <a:p>
            <a:r>
              <a:rPr lang="en-GB" sz="3000" dirty="0" smtClean="0">
                <a:solidFill>
                  <a:srgbClr val="B34A22"/>
                </a:solidFill>
                <a:latin typeface="Arial"/>
              </a:rPr>
              <a:t>Click to edit Master title style</a:t>
            </a:r>
            <a:endParaRPr lang="en-US" sz="3000" dirty="0">
              <a:solidFill>
                <a:srgbClr val="B34A22"/>
              </a:solidFill>
              <a:latin typeface="Arial"/>
            </a:endParaRPr>
          </a:p>
        </p:txBody>
      </p:sp>
      <p:graphicFrame>
        <p:nvGraphicFramePr>
          <p:cNvPr id="14" name="Table 13"/>
          <p:cNvGraphicFramePr>
            <a:graphicFrameLocks noGrp="1"/>
          </p:cNvGraphicFramePr>
          <p:nvPr userDrawn="1">
            <p:extLst>
              <p:ext uri="{D42A27DB-BD31-4B8C-83A1-F6EECF244321}">
                <p14:modId xmlns:p14="http://schemas.microsoft.com/office/powerpoint/2010/main" val="724927086"/>
              </p:ext>
            </p:extLst>
          </p:nvPr>
        </p:nvGraphicFramePr>
        <p:xfrm>
          <a:off x="495144" y="2642546"/>
          <a:ext cx="8738463" cy="2241756"/>
        </p:xfrm>
        <a:graphic>
          <a:graphicData uri="http://schemas.openxmlformats.org/drawingml/2006/table">
            <a:tbl>
              <a:tblPr firstRow="1" bandRow="1">
                <a:tableStyleId>{5C22544A-7EE6-4342-B048-85BDC9FD1C3A}</a:tableStyleId>
              </a:tblPr>
              <a:tblGrid>
                <a:gridCol w="1456411"/>
                <a:gridCol w="1456411"/>
                <a:gridCol w="1456411"/>
                <a:gridCol w="1456411"/>
                <a:gridCol w="1456411"/>
                <a:gridCol w="1456411"/>
              </a:tblGrid>
              <a:tr h="373626">
                <a:tc>
                  <a:txBody>
                    <a:bodyPr/>
                    <a:lstStyle/>
                    <a:p>
                      <a:r>
                        <a:rPr lang="en-US" sz="1400" b="0" dirty="0" smtClean="0">
                          <a:solidFill>
                            <a:srgbClr val="000000"/>
                          </a:solidFill>
                          <a:latin typeface="Arial"/>
                        </a:rPr>
                        <a:t>Table</a:t>
                      </a:r>
                      <a:r>
                        <a:rPr lang="en-US" sz="1400" b="0" baseline="0" dirty="0" smtClean="0">
                          <a:solidFill>
                            <a:srgbClr val="000000"/>
                          </a:solidFill>
                          <a:latin typeface="Arial"/>
                        </a:rPr>
                        <a:t> Head 01</a:t>
                      </a:r>
                      <a:endParaRPr lang="en-US" sz="1400" b="0" dirty="0">
                        <a:solidFill>
                          <a:srgbClr val="000000"/>
                        </a:solidFill>
                        <a:latin typeface="Arial"/>
                      </a:endParaRPr>
                    </a:p>
                  </a:txBody>
                  <a:tcPr marL="91411" marR="91411">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Table Head 02</a:t>
                      </a:r>
                    </a:p>
                  </a:txBody>
                  <a:tcPr marL="91411" marR="91411">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Table Head 03</a:t>
                      </a:r>
                    </a:p>
                  </a:txBody>
                  <a:tcPr marL="91411" marR="91411">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Table Head 04</a:t>
                      </a:r>
                    </a:p>
                  </a:txBody>
                  <a:tcPr marL="91411" marR="91411">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Table Head 05</a:t>
                      </a:r>
                    </a:p>
                  </a:txBody>
                  <a:tcPr marL="91411" marR="91411">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a:ea typeface="+mn-ea"/>
                          <a:cs typeface="+mn-cs"/>
                        </a:rPr>
                        <a:t>Table Head 06</a:t>
                      </a:r>
                    </a:p>
                  </a:txBody>
                  <a:tcPr marL="91411" marR="91411">
                    <a:solidFill>
                      <a:schemeClr val="bg1">
                        <a:lumMod val="75000"/>
                      </a:schemeClr>
                    </a:solidFill>
                  </a:tcPr>
                </a:tc>
              </a:tr>
              <a:tr h="373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r>
              <a:tr h="373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r>
              <a:tr h="373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r>
              <a:tr h="373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r>
              <a:tr h="3736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effectLst/>
                          <a:latin typeface="Arial"/>
                          <a:ea typeface="Times New Roman"/>
                          <a:cs typeface="Arial" pitchFamily="34" charset="0"/>
                        </a:rPr>
                        <a:t>Table contents</a:t>
                      </a:r>
                      <a:r>
                        <a:rPr lang="en-GB" sz="1000" dirty="0" smtClean="0">
                          <a:effectLst/>
                          <a:latin typeface="Arial"/>
                        </a:rPr>
                        <a:t> </a:t>
                      </a:r>
                      <a:endParaRPr lang="en-US" sz="1000" dirty="0">
                        <a:latin typeface="Arial"/>
                      </a:endParaRPr>
                    </a:p>
                  </a:txBody>
                  <a:tcPr marL="91411" marR="91411"/>
                </a:tc>
              </a:tr>
            </a:tbl>
          </a:graphicData>
        </a:graphic>
      </p:graphicFrame>
    </p:spTree>
    <p:extLst>
      <p:ext uri="{BB962C8B-B14F-4D97-AF65-F5344CB8AC3E}">
        <p14:creationId xmlns:p14="http://schemas.microsoft.com/office/powerpoint/2010/main" val="7352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ctrTitle"/>
          </p:nvPr>
        </p:nvSpPr>
        <p:spPr>
          <a:xfrm>
            <a:off x="742712" y="2130434"/>
            <a:ext cx="8417401" cy="1470025"/>
          </a:xfrm>
          <a:prstGeom prst="rect">
            <a:avLst/>
          </a:prstGeom>
        </p:spPr>
        <p:txBody>
          <a:bodyPr/>
          <a:lstStyle>
            <a:lvl1pPr algn="l">
              <a:defRPr>
                <a:solidFill>
                  <a:srgbClr val="B34A22"/>
                </a:solidFill>
                <a:latin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587655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hyperlink" Target="http://www.nationalarchives.gov.uk/doc/open-government-licence/open-government-licence.htm" TargetMode="External"/><Relationship Id="rId4" Type="http://schemas.openxmlformats.org/officeDocument/2006/relationships/slideLayout" Target="../slideLayouts/slideLayout8.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6746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141" y="1600206"/>
            <a:ext cx="89125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343665464"/>
              </p:ext>
            </p:extLst>
          </p:nvPr>
        </p:nvGraphicFramePr>
        <p:xfrm>
          <a:off x="977588" y="260652"/>
          <a:ext cx="4442894" cy="452007"/>
        </p:xfrm>
        <a:graphic>
          <a:graphicData uri="http://schemas.openxmlformats.org/drawingml/2006/table">
            <a:tbl>
              <a:tblPr firstRow="1" bandRow="1">
                <a:tableStyleId>{5C22544A-7EE6-4342-B048-85BDC9FD1C3A}</a:tableStyleId>
              </a:tblPr>
              <a:tblGrid>
                <a:gridCol w="661530"/>
                <a:gridCol w="506495"/>
                <a:gridCol w="596709"/>
                <a:gridCol w="368182"/>
                <a:gridCol w="2309978"/>
              </a:tblGrid>
              <a:tr h="452007">
                <a:tc>
                  <a:txBody>
                    <a:bodyPr/>
                    <a:lstStyle/>
                    <a:p>
                      <a:pPr algn="l">
                        <a:lnSpc>
                          <a:spcPts val="1400"/>
                        </a:lnSpc>
                        <a:spcAft>
                          <a:spcPts val="370"/>
                        </a:spcAft>
                      </a:pPr>
                      <a:r>
                        <a:rPr lang="en-GB" sz="900" b="1" dirty="0" smtClean="0">
                          <a:solidFill>
                            <a:srgbClr val="000000"/>
                          </a:solidFill>
                          <a:effectLst/>
                          <a:latin typeface="Arial"/>
                          <a:ea typeface="Times New Roman"/>
                          <a:cs typeface="Arial" pitchFamily="34" charset="0"/>
                        </a:rPr>
                        <a:t>ALM1</a:t>
                      </a:r>
                      <a:endParaRPr lang="en-GB" sz="900" b="1" dirty="0">
                        <a:solidFill>
                          <a:srgbClr val="000000"/>
                        </a:solidFill>
                        <a:effectLst/>
                        <a:latin typeface="Arial"/>
                        <a:ea typeface="Times New Roman"/>
                        <a:cs typeface="Arial" pitchFamily="34" charset="0"/>
                      </a:endParaRPr>
                    </a:p>
                  </a:txBody>
                  <a:tcPr marL="68558" marR="6855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latin typeface="Arial"/>
                      </a:endParaRPr>
                    </a:p>
                  </a:txBody>
                  <a:tcPr marL="91411" marR="91411">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ts val="1400"/>
                        </a:lnSpc>
                        <a:spcAft>
                          <a:spcPts val="370"/>
                        </a:spcAft>
                      </a:pPr>
                      <a:r>
                        <a:rPr lang="en-GB" sz="900" b="1" dirty="0" smtClean="0">
                          <a:solidFill>
                            <a:srgbClr val="000000"/>
                          </a:solidFill>
                          <a:effectLst/>
                          <a:latin typeface="Arial"/>
                          <a:ea typeface="Times New Roman"/>
                          <a:cs typeface="Arial" pitchFamily="34" charset="0"/>
                        </a:rPr>
                        <a:t>2</a:t>
                      </a:r>
                      <a:endParaRPr lang="en-GB" sz="900" b="1" dirty="0">
                        <a:solidFill>
                          <a:srgbClr val="000000"/>
                        </a:solidFill>
                        <a:effectLst/>
                        <a:latin typeface="Arial"/>
                        <a:ea typeface="Times New Roman"/>
                        <a:cs typeface="Arial" pitchFamily="34" charset="0"/>
                      </a:endParaRPr>
                    </a:p>
                  </a:txBody>
                  <a:tcPr marL="68558" marR="6855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ts val="1400"/>
                        </a:lnSpc>
                        <a:spcAft>
                          <a:spcPts val="370"/>
                        </a:spcAft>
                      </a:pPr>
                      <a:endParaRPr lang="en-GB" sz="900" b="1" dirty="0">
                        <a:solidFill>
                          <a:srgbClr val="000000"/>
                        </a:solidFill>
                        <a:effectLst/>
                        <a:latin typeface="Arial"/>
                        <a:ea typeface="Times New Roman"/>
                        <a:cs typeface="Arial" pitchFamily="34" charset="0"/>
                      </a:endParaRPr>
                    </a:p>
                  </a:txBody>
                  <a:tcPr marL="68558" marR="6855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800" dirty="0" smtClean="0">
                          <a:solidFill>
                            <a:schemeClr val="tx1"/>
                          </a:solidFill>
                          <a:latin typeface="Arial" pitchFamily="34" charset="0"/>
                        </a:rPr>
                        <a:t>A Level Module 1</a:t>
                      </a:r>
                      <a:endParaRPr lang="en-GB" sz="800" dirty="0">
                        <a:solidFill>
                          <a:schemeClr val="tx1"/>
                        </a:solidFill>
                        <a:latin typeface="Arial" pitchFamily="34" charset="0"/>
                      </a:endParaRPr>
                    </a:p>
                  </a:txBody>
                  <a:tcPr marL="68558" marR="68558"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8" name="Footer Placeholder 4"/>
          <p:cNvSpPr txBox="1">
            <a:spLocks/>
          </p:cNvSpPr>
          <p:nvPr/>
        </p:nvSpPr>
        <p:spPr>
          <a:xfrm>
            <a:off x="577925" y="6356357"/>
            <a:ext cx="594143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0000"/>
              </a:lnSpc>
            </a:pPr>
            <a:r>
              <a:rPr lang="en-US" sz="800" dirty="0" smtClean="0">
                <a:solidFill>
                  <a:srgbClr val="000000"/>
                </a:solidFill>
                <a:latin typeface="Arial"/>
                <a:hlinkClick r:id="rId10"/>
                <a:hlinkMouseOver r:id="" action="ppaction://hlinkshowjump?jump=nextslide"/>
              </a:rPr>
              <a:t>Produced by CfBT Education Trust on behalf of the Department for Education </a:t>
            </a:r>
            <a:endParaRPr lang="en-US" sz="800" dirty="0" smtClean="0">
              <a:solidFill>
                <a:srgbClr val="000000"/>
              </a:solidFill>
              <a:latin typeface="Arial"/>
            </a:endParaRPr>
          </a:p>
          <a:p>
            <a:pPr>
              <a:lnSpc>
                <a:spcPct val="120000"/>
              </a:lnSpc>
            </a:pPr>
            <a:r>
              <a:rPr lang="en-US" sz="800" dirty="0" smtClean="0">
                <a:solidFill>
                  <a:srgbClr val="000000"/>
                </a:solidFill>
                <a:latin typeface="Arial"/>
              </a:rPr>
              <a:t>© Crown copyright 2012</a:t>
            </a:r>
            <a:endParaRPr lang="en-US" sz="800" dirty="0">
              <a:solidFill>
                <a:srgbClr val="000000"/>
              </a:solidFill>
              <a:latin typeface="Arial"/>
            </a:endParaRPr>
          </a:p>
        </p:txBody>
      </p:sp>
      <p:sp>
        <p:nvSpPr>
          <p:cNvPr id="9" name="Slide Number Placeholder 5"/>
          <p:cNvSpPr txBox="1">
            <a:spLocks/>
          </p:cNvSpPr>
          <p:nvPr/>
        </p:nvSpPr>
        <p:spPr>
          <a:xfrm>
            <a:off x="8985014" y="6356357"/>
            <a:ext cx="34699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6B69579-9FE7-BC44-9FB1-9838DDB5AC5B}" type="slidenum">
              <a:rPr lang="en-US" sz="800" smtClean="0">
                <a:latin typeface="Arial"/>
              </a:rPr>
              <a:pPr algn="r"/>
              <a:t>‹#›</a:t>
            </a:fld>
            <a:endParaRPr lang="en-US" sz="800" dirty="0">
              <a:latin typeface="Arial"/>
            </a:endParaRPr>
          </a:p>
        </p:txBody>
      </p:sp>
    </p:spTree>
    <p:extLst>
      <p:ext uri="{BB962C8B-B14F-4D97-AF65-F5344CB8AC3E}">
        <p14:creationId xmlns:p14="http://schemas.microsoft.com/office/powerpoint/2010/main" val="242097927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000" kern="1200">
          <a:solidFill>
            <a:srgbClr val="B34A22"/>
          </a:solidFill>
          <a:latin typeface="Arial"/>
          <a:ea typeface="+mn-ea"/>
          <a:cs typeface="+mn-cs"/>
        </a:defRPr>
      </a:lvl1pPr>
      <a:lvl2pPr marL="742950" indent="-285750" algn="l" defTabSz="457200" rtl="0" eaLnBrk="1" latinLnBrk="0" hangingPunct="1">
        <a:spcBef>
          <a:spcPct val="20000"/>
        </a:spcBef>
        <a:buFont typeface="Arial"/>
        <a:buChar char="–"/>
        <a:defRPr sz="26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67465"/>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p:nvSpPr>
        <p:spPr>
          <a:xfrm>
            <a:off x="560333" y="4253911"/>
            <a:ext cx="7919471"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GB" sz="3000" dirty="0" smtClean="0">
                <a:solidFill>
                  <a:prstClr val="white"/>
                </a:solidFill>
                <a:latin typeface="Arial"/>
              </a:rPr>
              <a:t>Effective </a:t>
            </a:r>
            <a:r>
              <a:rPr lang="en-GB" sz="3000" dirty="0" smtClean="0">
                <a:solidFill>
                  <a:prstClr val="white"/>
                </a:solidFill>
                <a:latin typeface="Arial"/>
              </a:rPr>
              <a:t>A Level </a:t>
            </a:r>
            <a:r>
              <a:rPr lang="en-GB" sz="3000" dirty="0">
                <a:solidFill>
                  <a:prstClr val="white"/>
                </a:solidFill>
                <a:latin typeface="Arial"/>
              </a:rPr>
              <a:t>l</a:t>
            </a:r>
            <a:r>
              <a:rPr lang="en-GB" sz="3000" dirty="0" smtClean="0">
                <a:solidFill>
                  <a:prstClr val="white"/>
                </a:solidFill>
                <a:latin typeface="Arial"/>
              </a:rPr>
              <a:t>anguages </a:t>
            </a:r>
            <a:r>
              <a:rPr lang="en-GB" sz="3000" dirty="0">
                <a:solidFill>
                  <a:prstClr val="white"/>
                </a:solidFill>
                <a:latin typeface="Arial"/>
              </a:rPr>
              <a:t>t</a:t>
            </a:r>
            <a:r>
              <a:rPr lang="en-GB" sz="3000" dirty="0" smtClean="0">
                <a:solidFill>
                  <a:prstClr val="white"/>
                </a:solidFill>
                <a:latin typeface="Arial"/>
              </a:rPr>
              <a:t>eaching (ALM1)</a:t>
            </a:r>
            <a:endParaRPr lang="en-GB" sz="3000" dirty="0" smtClean="0">
              <a:solidFill>
                <a:prstClr val="white"/>
              </a:solidFill>
              <a:latin typeface="Arial"/>
            </a:endParaRPr>
          </a:p>
          <a:p>
            <a:pPr marL="0" indent="0" fontAlgn="auto">
              <a:spcAft>
                <a:spcPts val="0"/>
              </a:spcAft>
              <a:buNone/>
            </a:pPr>
            <a:r>
              <a:rPr lang="en-GB" sz="1600" dirty="0" smtClean="0">
                <a:solidFill>
                  <a:schemeClr val="bg1"/>
                </a:solidFill>
                <a:latin typeface="Arial" pitchFamily="34" charset="0"/>
                <a:cs typeface="Arial" pitchFamily="34" charset="0"/>
              </a:rPr>
              <a:t>Resource 2</a:t>
            </a:r>
          </a:p>
          <a:p>
            <a:pPr marL="0" indent="0" fontAlgn="auto">
              <a:spcAft>
                <a:spcPts val="0"/>
              </a:spcAft>
              <a:buNone/>
            </a:pPr>
            <a:endParaRPr lang="en-GB" sz="1600" dirty="0" smtClean="0">
              <a:solidFill>
                <a:srgbClr val="FFFFFF"/>
              </a:solidFill>
              <a:latin typeface="Arial"/>
            </a:endParaRPr>
          </a:p>
        </p:txBody>
      </p:sp>
    </p:spTree>
    <p:extLst>
      <p:ext uri="{BB962C8B-B14F-4D97-AF65-F5344CB8AC3E}">
        <p14:creationId xmlns:p14="http://schemas.microsoft.com/office/powerpoint/2010/main" val="3539927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usan\Pictures\final quilt\photos for anniversary quilt\IMG_5657.JPG"/>
          <p:cNvPicPr>
            <a:picLocks noChangeAspect="1" noChangeArrowheads="1"/>
          </p:cNvPicPr>
          <p:nvPr/>
        </p:nvPicPr>
        <p:blipFill>
          <a:blip r:embed="rId3" cstate="print"/>
          <a:srcRect l="5829" t="1457" b="3818"/>
          <a:stretch>
            <a:fillRect/>
          </a:stretch>
        </p:blipFill>
        <p:spPr bwMode="auto">
          <a:xfrm>
            <a:off x="3235609" y="1916114"/>
            <a:ext cx="3431609" cy="4249737"/>
          </a:xfrm>
          <a:prstGeom prst="rect">
            <a:avLst/>
          </a:prstGeom>
          <a:noFill/>
        </p:spPr>
      </p:pic>
      <p:sp>
        <p:nvSpPr>
          <p:cNvPr id="3074" name="Rectangle 2"/>
          <p:cNvSpPr>
            <a:spLocks noGrp="1" noChangeArrowheads="1"/>
          </p:cNvSpPr>
          <p:nvPr>
            <p:ph type="ctrTitle"/>
          </p:nvPr>
        </p:nvSpPr>
        <p:spPr>
          <a:xfrm>
            <a:off x="507176" y="1196976"/>
            <a:ext cx="8888474" cy="719138"/>
          </a:xfrm>
        </p:spPr>
        <p:txBody>
          <a:bodyPr/>
          <a:lstStyle/>
          <a:p>
            <a:pPr>
              <a:defRPr/>
            </a:pPr>
            <a:r>
              <a:rPr lang="en-GB" sz="3000" b="1" dirty="0" smtClean="0"/>
              <a:t>Through the keyhole </a:t>
            </a:r>
            <a:r>
              <a:rPr lang="en-GB" sz="3200" b="1" dirty="0"/>
              <a:t>–</a:t>
            </a:r>
            <a:r>
              <a:rPr lang="en-GB" sz="3000" b="1" dirty="0" smtClean="0"/>
              <a:t> who is in my group?</a:t>
            </a:r>
            <a:r>
              <a:rPr lang="en-GB" sz="2400" b="1" dirty="0" smtClean="0"/>
              <a:t/>
            </a:r>
            <a:br>
              <a:rPr lang="en-GB" sz="2400" b="1" dirty="0" smtClean="0"/>
            </a:br>
            <a:endParaRPr lang="en-GB" sz="2400" b="1" dirty="0" smtClean="0"/>
          </a:p>
        </p:txBody>
      </p:sp>
      <p:sp>
        <p:nvSpPr>
          <p:cNvPr id="3075" name="AutoShape 3"/>
          <p:cNvSpPr>
            <a:spLocks/>
          </p:cNvSpPr>
          <p:nvPr/>
        </p:nvSpPr>
        <p:spPr bwMode="auto">
          <a:xfrm rot="20295795">
            <a:off x="6205741" y="2190028"/>
            <a:ext cx="3229694" cy="1772050"/>
          </a:xfrm>
          <a:prstGeom prst="cloudCallout">
            <a:avLst>
              <a:gd name="adj1" fmla="val 30868"/>
              <a:gd name="adj2" fmla="val 85154"/>
            </a:avLst>
          </a:prstGeom>
          <a:solidFill>
            <a:schemeClr val="accent1"/>
          </a:solidFill>
          <a:ln w="25400">
            <a:solidFill>
              <a:srgbClr val="000000"/>
            </a:solidFill>
            <a:round/>
            <a:headEnd/>
            <a:tailEnd/>
          </a:ln>
        </p:spPr>
        <p:txBody>
          <a:bodyPr/>
          <a:lstStyle/>
          <a:p>
            <a:pPr algn="ctr"/>
            <a:r>
              <a:rPr lang="en-GB" sz="2000" dirty="0" smtClean="0">
                <a:solidFill>
                  <a:srgbClr val="000000"/>
                </a:solidFill>
                <a:latin typeface="Arial" pitchFamily="34" charset="0"/>
                <a:sym typeface="Gill Sans" charset="0"/>
              </a:rPr>
              <a:t>I feel lost… I wish…</a:t>
            </a:r>
            <a:endParaRPr lang="en-GB" sz="2000" dirty="0">
              <a:solidFill>
                <a:srgbClr val="000000"/>
              </a:solidFill>
              <a:latin typeface="Arial" pitchFamily="34" charset="0"/>
              <a:sym typeface="Gill Sans" charset="0"/>
            </a:endParaRPr>
          </a:p>
        </p:txBody>
      </p:sp>
      <p:sp>
        <p:nvSpPr>
          <p:cNvPr id="3076" name="AutoShape 4"/>
          <p:cNvSpPr>
            <a:spLocks/>
          </p:cNvSpPr>
          <p:nvPr/>
        </p:nvSpPr>
        <p:spPr bwMode="auto">
          <a:xfrm rot="1016936">
            <a:off x="546104" y="1934730"/>
            <a:ext cx="3077769" cy="1671511"/>
          </a:xfrm>
          <a:prstGeom prst="wedgeEllipseCallout">
            <a:avLst>
              <a:gd name="adj1" fmla="val -43750"/>
              <a:gd name="adj2" fmla="val 70000"/>
            </a:avLst>
          </a:prstGeom>
          <a:solidFill>
            <a:schemeClr val="accent1"/>
          </a:solidFill>
          <a:ln w="25400">
            <a:solidFill>
              <a:schemeClr val="tx1"/>
            </a:solidFill>
            <a:miter lim="800000"/>
            <a:headEnd/>
            <a:tailEnd/>
          </a:ln>
        </p:spPr>
        <p:txBody>
          <a:bodyPr/>
          <a:lstStyle/>
          <a:p>
            <a:pPr algn="ctr"/>
            <a:r>
              <a:rPr lang="en-GB" dirty="0">
                <a:solidFill>
                  <a:srgbClr val="000000"/>
                </a:solidFill>
                <a:latin typeface="Arial" pitchFamily="34" charset="0"/>
                <a:sym typeface="Gill Sans" charset="0"/>
              </a:rPr>
              <a:t> </a:t>
            </a:r>
            <a:r>
              <a:rPr lang="en-GB" sz="2000" dirty="0">
                <a:solidFill>
                  <a:srgbClr val="000000"/>
                </a:solidFill>
                <a:latin typeface="Arial" pitchFamily="34" charset="0"/>
                <a:sym typeface="Gill Sans" charset="0"/>
              </a:rPr>
              <a:t>This is </a:t>
            </a:r>
            <a:r>
              <a:rPr lang="en-GB" sz="2000" dirty="0" smtClean="0">
                <a:solidFill>
                  <a:srgbClr val="000000"/>
                </a:solidFill>
                <a:latin typeface="Arial" pitchFamily="34" charset="0"/>
                <a:sym typeface="Gill Sans" charset="0"/>
              </a:rPr>
              <a:t>great!  </a:t>
            </a:r>
            <a:r>
              <a:rPr lang="en-GB" sz="2000" dirty="0">
                <a:solidFill>
                  <a:srgbClr val="000000"/>
                </a:solidFill>
                <a:latin typeface="Arial" pitchFamily="34" charset="0"/>
                <a:sym typeface="Gill Sans" charset="0"/>
              </a:rPr>
              <a:t>I just </a:t>
            </a:r>
            <a:r>
              <a:rPr lang="en-GB" sz="2000" dirty="0" smtClean="0">
                <a:solidFill>
                  <a:srgbClr val="000000"/>
                </a:solidFill>
                <a:latin typeface="Arial" pitchFamily="34" charset="0"/>
                <a:sym typeface="Gill Sans" charset="0"/>
              </a:rPr>
              <a:t>wish…</a:t>
            </a:r>
            <a:endParaRPr lang="en-GB" sz="2000" dirty="0">
              <a:solidFill>
                <a:srgbClr val="000000"/>
              </a:solidFill>
              <a:latin typeface="Arial" pitchFamily="34" charset="0"/>
              <a:sym typeface="Gill Sans" charset="0"/>
            </a:endParaRPr>
          </a:p>
        </p:txBody>
      </p:sp>
      <p:sp>
        <p:nvSpPr>
          <p:cNvPr id="3077" name="AutoShape 5"/>
          <p:cNvSpPr>
            <a:spLocks/>
          </p:cNvSpPr>
          <p:nvPr/>
        </p:nvSpPr>
        <p:spPr bwMode="auto">
          <a:xfrm rot="1179060">
            <a:off x="6031704" y="4468973"/>
            <a:ext cx="3118702" cy="1322135"/>
          </a:xfrm>
          <a:prstGeom prst="wedgeRoundRectCallout">
            <a:avLst>
              <a:gd name="adj1" fmla="val -44223"/>
              <a:gd name="adj2" fmla="val 99368"/>
              <a:gd name="adj3" fmla="val 16667"/>
            </a:avLst>
          </a:prstGeom>
          <a:solidFill>
            <a:schemeClr val="accent1"/>
          </a:solidFill>
          <a:ln w="25400">
            <a:solidFill>
              <a:srgbClr val="000000"/>
            </a:solidFill>
            <a:miter lim="800000"/>
            <a:headEnd/>
            <a:tailEnd/>
          </a:ln>
        </p:spPr>
        <p:txBody>
          <a:bodyPr/>
          <a:lstStyle/>
          <a:p>
            <a:pPr algn="ctr"/>
            <a:r>
              <a:rPr lang="en-GB" sz="2000" dirty="0" smtClean="0">
                <a:solidFill>
                  <a:srgbClr val="000000"/>
                </a:solidFill>
                <a:latin typeface="Arial" pitchFamily="34" charset="0"/>
                <a:sym typeface="Gill Sans" charset="0"/>
              </a:rPr>
              <a:t>I want to go and live and work abroad…</a:t>
            </a:r>
            <a:endParaRPr lang="en-GB" sz="2000" dirty="0">
              <a:solidFill>
                <a:srgbClr val="000000"/>
              </a:solidFill>
              <a:latin typeface="Arial" pitchFamily="34" charset="0"/>
              <a:sym typeface="Gill Sans" charset="0"/>
            </a:endParaRPr>
          </a:p>
        </p:txBody>
      </p:sp>
      <p:sp>
        <p:nvSpPr>
          <p:cNvPr id="3078" name="AutoShape 6"/>
          <p:cNvSpPr>
            <a:spLocks/>
          </p:cNvSpPr>
          <p:nvPr/>
        </p:nvSpPr>
        <p:spPr bwMode="auto">
          <a:xfrm rot="373824">
            <a:off x="455765" y="4166462"/>
            <a:ext cx="3336748" cy="1961015"/>
          </a:xfrm>
          <a:prstGeom prst="wedgeEllipseCallout">
            <a:avLst>
              <a:gd name="adj1" fmla="val 57005"/>
              <a:gd name="adj2" fmla="val -60715"/>
            </a:avLst>
          </a:prstGeom>
          <a:solidFill>
            <a:schemeClr val="accent1"/>
          </a:solidFill>
          <a:ln w="25400">
            <a:solidFill>
              <a:srgbClr val="000000"/>
            </a:solidFill>
            <a:miter lim="800000"/>
            <a:headEnd/>
            <a:tailEnd/>
          </a:ln>
        </p:spPr>
        <p:txBody>
          <a:bodyPr/>
          <a:lstStyle/>
          <a:p>
            <a:pPr algn="ctr"/>
            <a:r>
              <a:rPr lang="en-GB" sz="2000" dirty="0" smtClean="0">
                <a:solidFill>
                  <a:srgbClr val="000000"/>
                </a:solidFill>
                <a:latin typeface="Arial" pitchFamily="34" charset="0"/>
                <a:sym typeface="Gill Sans" charset="0"/>
              </a:rPr>
              <a:t>I got an A* at GCSE but…</a:t>
            </a:r>
            <a:endParaRPr lang="en-GB" sz="2000" dirty="0">
              <a:solidFill>
                <a:srgbClr val="000000"/>
              </a:solidFill>
              <a:latin typeface="Arial" pitchFamily="34" charset="0"/>
              <a:sym typeface="Gill Sans"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usan\Pictures\final quilt\photos for anniversary quilt\IMG_5657.JPG"/>
          <p:cNvPicPr>
            <a:picLocks noChangeAspect="1" noChangeArrowheads="1"/>
          </p:cNvPicPr>
          <p:nvPr/>
        </p:nvPicPr>
        <p:blipFill>
          <a:blip r:embed="rId3" cstate="print"/>
          <a:srcRect l="5829" t="1457" b="3818"/>
          <a:stretch>
            <a:fillRect/>
          </a:stretch>
        </p:blipFill>
        <p:spPr bwMode="auto">
          <a:xfrm>
            <a:off x="3235609" y="1916114"/>
            <a:ext cx="3431609" cy="4249737"/>
          </a:xfrm>
          <a:prstGeom prst="rect">
            <a:avLst/>
          </a:prstGeom>
          <a:noFill/>
        </p:spPr>
      </p:pic>
      <p:sp>
        <p:nvSpPr>
          <p:cNvPr id="3074" name="Rectangle 2"/>
          <p:cNvSpPr>
            <a:spLocks noGrp="1" noChangeArrowheads="1"/>
          </p:cNvSpPr>
          <p:nvPr>
            <p:ph type="ctrTitle"/>
          </p:nvPr>
        </p:nvSpPr>
        <p:spPr>
          <a:xfrm>
            <a:off x="507176" y="1196976"/>
            <a:ext cx="8888474" cy="719138"/>
          </a:xfrm>
        </p:spPr>
        <p:txBody>
          <a:bodyPr/>
          <a:lstStyle/>
          <a:p>
            <a:pPr>
              <a:defRPr/>
            </a:pPr>
            <a:r>
              <a:rPr lang="en-GB" sz="3000" b="1" dirty="0" smtClean="0"/>
              <a:t>Through the keyhole </a:t>
            </a:r>
            <a:r>
              <a:rPr lang="en-GB" sz="3200" b="1" dirty="0"/>
              <a:t>–</a:t>
            </a:r>
            <a:r>
              <a:rPr lang="en-GB" sz="3000" b="1" dirty="0" smtClean="0"/>
              <a:t> who is in my group?</a:t>
            </a:r>
            <a:r>
              <a:rPr lang="en-GB" sz="2400" b="1" dirty="0" smtClean="0"/>
              <a:t/>
            </a:r>
            <a:br>
              <a:rPr lang="en-GB" sz="2400" b="1" dirty="0" smtClean="0"/>
            </a:br>
            <a:endParaRPr lang="en-GB" sz="2400" b="1" dirty="0" smtClean="0"/>
          </a:p>
        </p:txBody>
      </p:sp>
      <p:sp>
        <p:nvSpPr>
          <p:cNvPr id="3075" name="AutoShape 3"/>
          <p:cNvSpPr>
            <a:spLocks/>
          </p:cNvSpPr>
          <p:nvPr/>
        </p:nvSpPr>
        <p:spPr bwMode="auto">
          <a:xfrm rot="20295795">
            <a:off x="6205741" y="2190028"/>
            <a:ext cx="3229694" cy="1772050"/>
          </a:xfrm>
          <a:prstGeom prst="cloudCallout">
            <a:avLst>
              <a:gd name="adj1" fmla="val 30868"/>
              <a:gd name="adj2" fmla="val 85154"/>
            </a:avLst>
          </a:prstGeom>
          <a:solidFill>
            <a:schemeClr val="accent1"/>
          </a:solidFill>
          <a:ln w="25400">
            <a:solidFill>
              <a:srgbClr val="000000"/>
            </a:solidFill>
            <a:round/>
            <a:headEnd/>
            <a:tailEnd/>
          </a:ln>
        </p:spPr>
        <p:txBody>
          <a:bodyPr/>
          <a:lstStyle/>
          <a:p>
            <a:pPr algn="ctr"/>
            <a:r>
              <a:rPr lang="en-GB" sz="2000" dirty="0" smtClean="0">
                <a:solidFill>
                  <a:srgbClr val="000000"/>
                </a:solidFill>
                <a:latin typeface="Arial" pitchFamily="34" charset="0"/>
                <a:sym typeface="Gill Sans" charset="0"/>
              </a:rPr>
              <a:t>I feel lost… I wish we could slow down a bit</a:t>
            </a:r>
            <a:endParaRPr lang="en-GB" sz="2000" dirty="0">
              <a:solidFill>
                <a:srgbClr val="000000"/>
              </a:solidFill>
              <a:latin typeface="Arial" pitchFamily="34" charset="0"/>
              <a:sym typeface="Gill Sans" charset="0"/>
            </a:endParaRPr>
          </a:p>
        </p:txBody>
      </p:sp>
      <p:sp>
        <p:nvSpPr>
          <p:cNvPr id="3076" name="AutoShape 4"/>
          <p:cNvSpPr>
            <a:spLocks/>
          </p:cNvSpPr>
          <p:nvPr/>
        </p:nvSpPr>
        <p:spPr bwMode="auto">
          <a:xfrm rot="1016936">
            <a:off x="546104" y="1934730"/>
            <a:ext cx="3077769" cy="1671511"/>
          </a:xfrm>
          <a:prstGeom prst="wedgeEllipseCallout">
            <a:avLst>
              <a:gd name="adj1" fmla="val -43750"/>
              <a:gd name="adj2" fmla="val 70000"/>
            </a:avLst>
          </a:prstGeom>
          <a:solidFill>
            <a:schemeClr val="accent1"/>
          </a:solidFill>
          <a:ln w="25400">
            <a:solidFill>
              <a:schemeClr val="tx1"/>
            </a:solidFill>
            <a:miter lim="800000"/>
            <a:headEnd/>
            <a:tailEnd/>
          </a:ln>
        </p:spPr>
        <p:txBody>
          <a:bodyPr/>
          <a:lstStyle/>
          <a:p>
            <a:pPr algn="ctr"/>
            <a:r>
              <a:rPr lang="en-GB" dirty="0">
                <a:solidFill>
                  <a:srgbClr val="000000"/>
                </a:solidFill>
                <a:latin typeface="Arial" pitchFamily="34" charset="0"/>
                <a:sym typeface="Gill Sans" charset="0"/>
              </a:rPr>
              <a:t> </a:t>
            </a:r>
            <a:r>
              <a:rPr lang="en-GB" sz="2000" dirty="0">
                <a:solidFill>
                  <a:srgbClr val="000000"/>
                </a:solidFill>
                <a:latin typeface="Arial" pitchFamily="34" charset="0"/>
                <a:sym typeface="Gill Sans" charset="0"/>
              </a:rPr>
              <a:t>This is </a:t>
            </a:r>
            <a:r>
              <a:rPr lang="en-GB" sz="2000" dirty="0" smtClean="0">
                <a:solidFill>
                  <a:srgbClr val="000000"/>
                </a:solidFill>
                <a:latin typeface="Arial" pitchFamily="34" charset="0"/>
                <a:sym typeface="Gill Sans" charset="0"/>
              </a:rPr>
              <a:t>great!  </a:t>
            </a:r>
            <a:r>
              <a:rPr lang="en-GB" sz="2000" dirty="0">
                <a:solidFill>
                  <a:srgbClr val="000000"/>
                </a:solidFill>
                <a:latin typeface="Arial" pitchFamily="34" charset="0"/>
                <a:sym typeface="Gill Sans" charset="0"/>
              </a:rPr>
              <a:t>I just </a:t>
            </a:r>
            <a:r>
              <a:rPr lang="en-GB" sz="2000" dirty="0" smtClean="0">
                <a:solidFill>
                  <a:srgbClr val="000000"/>
                </a:solidFill>
                <a:latin typeface="Arial" pitchFamily="34" charset="0"/>
                <a:sym typeface="Gill Sans" charset="0"/>
              </a:rPr>
              <a:t>wish we could go faster…</a:t>
            </a:r>
            <a:endParaRPr lang="en-GB" sz="2000" dirty="0">
              <a:solidFill>
                <a:srgbClr val="000000"/>
              </a:solidFill>
              <a:latin typeface="Arial" pitchFamily="34" charset="0"/>
              <a:sym typeface="Gill Sans" charset="0"/>
            </a:endParaRPr>
          </a:p>
        </p:txBody>
      </p:sp>
      <p:sp>
        <p:nvSpPr>
          <p:cNvPr id="3077" name="AutoShape 5"/>
          <p:cNvSpPr>
            <a:spLocks/>
          </p:cNvSpPr>
          <p:nvPr/>
        </p:nvSpPr>
        <p:spPr bwMode="auto">
          <a:xfrm rot="1179060">
            <a:off x="6031704" y="4468973"/>
            <a:ext cx="3118702" cy="1322135"/>
          </a:xfrm>
          <a:prstGeom prst="wedgeRoundRectCallout">
            <a:avLst>
              <a:gd name="adj1" fmla="val -44223"/>
              <a:gd name="adj2" fmla="val 99368"/>
              <a:gd name="adj3" fmla="val 16667"/>
            </a:avLst>
          </a:prstGeom>
          <a:solidFill>
            <a:schemeClr val="accent1"/>
          </a:solidFill>
          <a:ln w="25400">
            <a:solidFill>
              <a:srgbClr val="000000"/>
            </a:solidFill>
            <a:miter lim="800000"/>
            <a:headEnd/>
            <a:tailEnd/>
          </a:ln>
        </p:spPr>
        <p:txBody>
          <a:bodyPr/>
          <a:lstStyle/>
          <a:p>
            <a:pPr algn="ctr"/>
            <a:r>
              <a:rPr lang="en-GB" sz="2000" dirty="0" smtClean="0">
                <a:solidFill>
                  <a:srgbClr val="000000"/>
                </a:solidFill>
                <a:latin typeface="Arial" pitchFamily="34" charset="0"/>
                <a:sym typeface="Gill Sans" charset="0"/>
              </a:rPr>
              <a:t>I want to go and live and work abroad – is this relevant?</a:t>
            </a:r>
            <a:endParaRPr lang="en-GB" sz="2000" dirty="0">
              <a:solidFill>
                <a:srgbClr val="000000"/>
              </a:solidFill>
              <a:latin typeface="Arial" pitchFamily="34" charset="0"/>
              <a:sym typeface="Gill Sans" charset="0"/>
            </a:endParaRPr>
          </a:p>
        </p:txBody>
      </p:sp>
      <p:sp>
        <p:nvSpPr>
          <p:cNvPr id="3078" name="AutoShape 6"/>
          <p:cNvSpPr>
            <a:spLocks/>
          </p:cNvSpPr>
          <p:nvPr/>
        </p:nvSpPr>
        <p:spPr bwMode="auto">
          <a:xfrm rot="373824">
            <a:off x="455765" y="4166462"/>
            <a:ext cx="3336748" cy="1961015"/>
          </a:xfrm>
          <a:prstGeom prst="wedgeEllipseCallout">
            <a:avLst>
              <a:gd name="adj1" fmla="val 57005"/>
              <a:gd name="adj2" fmla="val -60715"/>
            </a:avLst>
          </a:prstGeom>
          <a:solidFill>
            <a:schemeClr val="accent1"/>
          </a:solidFill>
          <a:ln w="25400">
            <a:solidFill>
              <a:srgbClr val="000000"/>
            </a:solidFill>
            <a:miter lim="800000"/>
            <a:headEnd/>
            <a:tailEnd/>
          </a:ln>
        </p:spPr>
        <p:txBody>
          <a:bodyPr/>
          <a:lstStyle/>
          <a:p>
            <a:pPr algn="ctr"/>
            <a:r>
              <a:rPr lang="en-GB" sz="2000" dirty="0" smtClean="0">
                <a:solidFill>
                  <a:srgbClr val="000000"/>
                </a:solidFill>
                <a:latin typeface="Arial" pitchFamily="34" charset="0"/>
                <a:sym typeface="Gill Sans" charset="0"/>
              </a:rPr>
              <a:t>I got an A* at GCSE but this doesn’t seem like the same  language </a:t>
            </a:r>
            <a:endParaRPr lang="en-GB" sz="2000" dirty="0">
              <a:solidFill>
                <a:srgbClr val="000000"/>
              </a:solidFill>
              <a:latin typeface="Arial" pitchFamily="34" charset="0"/>
              <a:sym typeface="Gill Sans" charset="0"/>
            </a:endParaRPr>
          </a:p>
        </p:txBody>
      </p:sp>
    </p:spTree>
    <p:extLst>
      <p:ext uri="{BB962C8B-B14F-4D97-AF65-F5344CB8AC3E}">
        <p14:creationId xmlns:p14="http://schemas.microsoft.com/office/powerpoint/2010/main" val="2603185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Student challenges – card activity 1</a:t>
            </a:r>
            <a:endParaRPr lang="en-GB" b="1" dirty="0"/>
          </a:p>
        </p:txBody>
      </p:sp>
      <p:sp>
        <p:nvSpPr>
          <p:cNvPr id="3" name="Content Placeholder 2"/>
          <p:cNvSpPr>
            <a:spLocks noGrp="1"/>
          </p:cNvSpPr>
          <p:nvPr>
            <p:ph idx="1"/>
          </p:nvPr>
        </p:nvSpPr>
        <p:spPr>
          <a:xfrm>
            <a:off x="495141" y="1916114"/>
            <a:ext cx="8912543" cy="4210051"/>
          </a:xfrm>
        </p:spPr>
        <p:txBody>
          <a:bodyPr>
            <a:noAutofit/>
          </a:bodyPr>
          <a:lstStyle/>
          <a:p>
            <a:pPr>
              <a:spcAft>
                <a:spcPts val="500"/>
              </a:spcAft>
            </a:pPr>
            <a:r>
              <a:rPr lang="en-GB" sz="2400" dirty="0" smtClean="0">
                <a:solidFill>
                  <a:schemeClr val="tx1"/>
                </a:solidFill>
              </a:rPr>
              <a:t>Arrange the cards in order of how difficult you would find it </a:t>
            </a:r>
            <a:br>
              <a:rPr lang="en-GB" sz="2400" dirty="0" smtClean="0">
                <a:solidFill>
                  <a:schemeClr val="tx1"/>
                </a:solidFill>
              </a:rPr>
            </a:br>
            <a:r>
              <a:rPr lang="en-GB" sz="2400" dirty="0" smtClean="0">
                <a:solidFill>
                  <a:schemeClr val="tx1"/>
                </a:solidFill>
              </a:rPr>
              <a:t>to have them in your group</a:t>
            </a:r>
          </a:p>
          <a:p>
            <a:pPr>
              <a:spcAft>
                <a:spcPts val="500"/>
              </a:spcAft>
            </a:pPr>
            <a:r>
              <a:rPr lang="en-GB" sz="2400" dirty="0" smtClean="0">
                <a:solidFill>
                  <a:schemeClr val="tx1"/>
                </a:solidFill>
              </a:rPr>
              <a:t>Compare and discuss your reasons</a:t>
            </a:r>
          </a:p>
          <a:p>
            <a:pPr>
              <a:spcAft>
                <a:spcPts val="500"/>
              </a:spcAft>
            </a:pPr>
            <a:r>
              <a:rPr lang="en-GB" sz="2400" dirty="0" smtClean="0">
                <a:solidFill>
                  <a:schemeClr val="tx1"/>
                </a:solidFill>
              </a:rPr>
              <a:t>How could you meet these students’ individual needs?</a:t>
            </a:r>
          </a:p>
          <a:p>
            <a:pPr>
              <a:spcAft>
                <a:spcPts val="500"/>
              </a:spcAft>
            </a:pPr>
            <a:r>
              <a:rPr lang="en-GB" sz="2400" dirty="0" smtClean="0">
                <a:solidFill>
                  <a:schemeClr val="tx1"/>
                </a:solidFill>
              </a:rPr>
              <a:t>Share ideas with colleagues, particularly for your most ‘difficult’ types</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pPr eaLnBrk="1" fontAlgn="auto" hangingPunct="1">
              <a:spcAft>
                <a:spcPts val="0"/>
              </a:spcAft>
              <a:defRPr/>
            </a:pPr>
            <a:r>
              <a:rPr lang="en-GB" b="1" dirty="0" smtClean="0"/>
              <a:t>Card activity 2</a:t>
            </a:r>
            <a:endParaRPr lang="en-GB" b="1" dirty="0"/>
          </a:p>
        </p:txBody>
      </p:sp>
      <p:sp>
        <p:nvSpPr>
          <p:cNvPr id="3" name="Content Placeholder 2"/>
          <p:cNvSpPr>
            <a:spLocks noGrp="1"/>
          </p:cNvSpPr>
          <p:nvPr>
            <p:ph idx="1"/>
          </p:nvPr>
        </p:nvSpPr>
        <p:spPr>
          <a:xfrm>
            <a:off x="483107" y="1916113"/>
            <a:ext cx="8912543" cy="3506404"/>
          </a:xfrm>
        </p:spPr>
        <p:txBody>
          <a:bodyPr>
            <a:noAutofit/>
          </a:bodyPr>
          <a:lstStyle/>
          <a:p>
            <a:pPr marL="274320" indent="-274320" eaLnBrk="1" fontAlgn="auto" hangingPunct="1">
              <a:spcAft>
                <a:spcPts val="0"/>
              </a:spcAft>
              <a:defRPr/>
            </a:pPr>
            <a:r>
              <a:rPr lang="en-GB" sz="2800" dirty="0" smtClean="0">
                <a:solidFill>
                  <a:schemeClr val="tx1"/>
                </a:solidFill>
              </a:rPr>
              <a:t>Divide the cards into three categories:</a:t>
            </a:r>
          </a:p>
          <a:p>
            <a:pPr marL="1531620" lvl="3" indent="-274320">
              <a:buFont typeface="Wingdings" pitchFamily="2" charset="2"/>
              <a:buChar char="ü"/>
              <a:defRPr/>
            </a:pPr>
            <a:r>
              <a:rPr lang="en-GB" sz="2800" dirty="0" smtClean="0">
                <a:solidFill>
                  <a:srgbClr val="B34A22"/>
                </a:solidFill>
              </a:rPr>
              <a:t> Essential</a:t>
            </a:r>
          </a:p>
          <a:p>
            <a:pPr marL="1531620" lvl="3" indent="-274320">
              <a:buFont typeface="Wingdings" pitchFamily="2" charset="2"/>
              <a:buChar char="ü"/>
              <a:defRPr/>
            </a:pPr>
            <a:r>
              <a:rPr lang="en-GB" sz="2800" dirty="0" smtClean="0">
                <a:solidFill>
                  <a:srgbClr val="B34A22"/>
                </a:solidFill>
              </a:rPr>
              <a:t> Desirable</a:t>
            </a:r>
          </a:p>
          <a:p>
            <a:pPr marL="1531620" lvl="3" indent="-274320">
              <a:buFont typeface="Wingdings" pitchFamily="2" charset="2"/>
              <a:buChar char="ü"/>
              <a:defRPr/>
            </a:pPr>
            <a:r>
              <a:rPr lang="en-GB" sz="2800" dirty="0" smtClean="0">
                <a:solidFill>
                  <a:srgbClr val="B34A22"/>
                </a:solidFill>
              </a:rPr>
              <a:t> Not so important</a:t>
            </a:r>
            <a:endParaRPr lang="en-GB" sz="2800" dirty="0" smtClean="0"/>
          </a:p>
          <a:p>
            <a:pPr marL="274320" indent="-274320" eaLnBrk="1" fontAlgn="auto" hangingPunct="1">
              <a:spcAft>
                <a:spcPts val="0"/>
              </a:spcAft>
              <a:defRPr/>
            </a:pPr>
            <a:r>
              <a:rPr lang="en-GB" sz="2800" dirty="0" smtClean="0">
                <a:solidFill>
                  <a:schemeClr val="tx1"/>
                </a:solidFill>
              </a:rPr>
              <a:t>Compare and discuss reasons</a:t>
            </a:r>
          </a:p>
          <a:p>
            <a:pPr marL="274320" indent="-274320" eaLnBrk="1" fontAlgn="auto" hangingPunct="1">
              <a:spcAft>
                <a:spcPts val="0"/>
              </a:spcAft>
              <a:defRPr/>
            </a:pPr>
            <a:r>
              <a:rPr lang="en-GB" sz="2800" dirty="0" smtClean="0">
                <a:solidFill>
                  <a:schemeClr val="tx1"/>
                </a:solidFill>
              </a:rPr>
              <a:t>What other skills would you add to the list?</a:t>
            </a:r>
            <a:endParaRPr lang="en-GB"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BragaVigo\IMG_2491.JPG"/>
          <p:cNvPicPr>
            <a:picLocks noChangeAspect="1" noChangeArrowheads="1"/>
          </p:cNvPicPr>
          <p:nvPr/>
        </p:nvPicPr>
        <p:blipFill>
          <a:blip r:embed="rId3" cstate="print"/>
          <a:srcRect l="16925" t="44750" r="31888"/>
          <a:stretch>
            <a:fillRect/>
          </a:stretch>
        </p:blipFill>
        <p:spPr bwMode="auto">
          <a:xfrm>
            <a:off x="5341331" y="1916113"/>
            <a:ext cx="4054319" cy="3030610"/>
          </a:xfrm>
          <a:prstGeom prst="rect">
            <a:avLst/>
          </a:prstGeom>
          <a:noFill/>
        </p:spPr>
      </p:pic>
      <p:sp>
        <p:nvSpPr>
          <p:cNvPr id="2" name="Title 1"/>
          <p:cNvSpPr>
            <a:spLocks noGrp="1"/>
          </p:cNvSpPr>
          <p:nvPr>
            <p:ph type="title"/>
          </p:nvPr>
        </p:nvSpPr>
        <p:spPr>
          <a:xfrm>
            <a:off x="495141" y="1186743"/>
            <a:ext cx="8912543" cy="729370"/>
          </a:xfrm>
        </p:spPr>
        <p:txBody>
          <a:bodyPr/>
          <a:lstStyle/>
          <a:p>
            <a:pPr eaLnBrk="1" fontAlgn="auto" hangingPunct="1">
              <a:spcAft>
                <a:spcPts val="0"/>
              </a:spcAft>
              <a:defRPr/>
            </a:pPr>
            <a:r>
              <a:rPr lang="en-GB" b="1" dirty="0" smtClean="0"/>
              <a:t>What do students need?</a:t>
            </a:r>
            <a:endParaRPr lang="en-GB" b="1" dirty="0"/>
          </a:p>
        </p:txBody>
      </p:sp>
      <p:sp>
        <p:nvSpPr>
          <p:cNvPr id="3" name="Content Placeholder 2"/>
          <p:cNvSpPr>
            <a:spLocks noGrp="1"/>
          </p:cNvSpPr>
          <p:nvPr>
            <p:ph idx="1"/>
          </p:nvPr>
        </p:nvSpPr>
        <p:spPr>
          <a:xfrm>
            <a:off x="495141" y="1916114"/>
            <a:ext cx="8912543" cy="1512887"/>
          </a:xfrm>
        </p:spPr>
        <p:txBody>
          <a:bodyPr>
            <a:noAutofit/>
          </a:bodyPr>
          <a:lstStyle/>
          <a:p>
            <a:pPr marL="531813" indent="-531813" eaLnBrk="1" hangingPunct="1">
              <a:buFont typeface="Century Schoolbook" pitchFamily="18" charset="0"/>
              <a:buAutoNum type="arabicPeriod"/>
            </a:pPr>
            <a:r>
              <a:rPr lang="en-GB" sz="3600" dirty="0" smtClean="0">
                <a:solidFill>
                  <a:schemeClr val="tx1"/>
                </a:solidFill>
              </a:rPr>
              <a:t>Knowledge</a:t>
            </a:r>
          </a:p>
          <a:p>
            <a:pPr marL="531813" indent="-531813" eaLnBrk="1" hangingPunct="1">
              <a:buFont typeface="Century Schoolbook" pitchFamily="18" charset="0"/>
              <a:buAutoNum type="arabicPeriod"/>
            </a:pPr>
            <a:r>
              <a:rPr lang="en-GB" sz="3600" dirty="0" smtClean="0">
                <a:solidFill>
                  <a:schemeClr val="tx1"/>
                </a:solidFill>
              </a:rPr>
              <a:t>Confidence</a:t>
            </a:r>
          </a:p>
        </p:txBody>
      </p:sp>
      <p:pic>
        <p:nvPicPr>
          <p:cNvPr id="2052" name="Picture 4" descr="E:\Bournemouth 2009\2009_0731newcamera10116.JPG"/>
          <p:cNvPicPr>
            <a:picLocks noChangeAspect="1" noChangeArrowheads="1"/>
          </p:cNvPicPr>
          <p:nvPr/>
        </p:nvPicPr>
        <p:blipFill>
          <a:blip r:embed="rId4" cstate="print"/>
          <a:srcRect t="25850" r="33463"/>
          <a:stretch>
            <a:fillRect/>
          </a:stretch>
        </p:blipFill>
        <p:spPr bwMode="auto">
          <a:xfrm>
            <a:off x="1598116" y="3577908"/>
            <a:ext cx="3353298" cy="2587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44" y="1196974"/>
            <a:ext cx="8889306" cy="1439864"/>
          </a:xfrm>
        </p:spPr>
        <p:txBody>
          <a:bodyPr>
            <a:normAutofit/>
          </a:bodyPr>
          <a:lstStyle/>
          <a:p>
            <a:r>
              <a:rPr lang="en-GB" b="1" dirty="0" smtClean="0"/>
              <a:t>Session 3:</a:t>
            </a:r>
            <a:br>
              <a:rPr lang="en-GB" b="1" dirty="0" smtClean="0"/>
            </a:br>
            <a:r>
              <a:rPr lang="en-GB" b="1" dirty="0" smtClean="0"/>
              <a:t>What should be my priorities for teaching?</a:t>
            </a:r>
            <a:endParaRPr lang="en-GB" dirty="0"/>
          </a:p>
        </p:txBody>
      </p:sp>
      <p:sp>
        <p:nvSpPr>
          <p:cNvPr id="3" name="Content Placeholder 2"/>
          <p:cNvSpPr>
            <a:spLocks noGrp="1"/>
          </p:cNvSpPr>
          <p:nvPr>
            <p:ph idx="1"/>
          </p:nvPr>
        </p:nvSpPr>
        <p:spPr/>
        <p:txBody>
          <a:bodyPr>
            <a:noAutofit/>
          </a:bodyPr>
          <a:lstStyle/>
          <a:p>
            <a:pPr>
              <a:spcAft>
                <a:spcPts val="500"/>
              </a:spcAft>
              <a:buNone/>
            </a:pPr>
            <a:r>
              <a:rPr lang="en-GB" sz="2400" dirty="0" smtClean="0">
                <a:solidFill>
                  <a:schemeClr val="tx1"/>
                </a:solidFill>
              </a:rPr>
              <a:t>Training objectives:</a:t>
            </a:r>
          </a:p>
          <a:p>
            <a:pPr>
              <a:spcAft>
                <a:spcPts val="500"/>
              </a:spcAft>
            </a:pPr>
            <a:r>
              <a:rPr lang="en-GB" sz="2400" dirty="0" smtClean="0">
                <a:solidFill>
                  <a:schemeClr val="tx1"/>
                </a:solidFill>
              </a:rPr>
              <a:t>To explore what really matters in terms of learning and teaching at A Level</a:t>
            </a:r>
          </a:p>
          <a:p>
            <a:pPr>
              <a:spcAft>
                <a:spcPts val="500"/>
              </a:spcAft>
            </a:pPr>
            <a:r>
              <a:rPr lang="en-GB" sz="2400" dirty="0" smtClean="0">
                <a:solidFill>
                  <a:schemeClr val="tx1"/>
                </a:solidFill>
              </a:rPr>
              <a:t>To set priorities in the Scheme of Work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6" y="1196975"/>
            <a:ext cx="8888473" cy="719138"/>
          </a:xfrm>
        </p:spPr>
        <p:txBody>
          <a:bodyPr>
            <a:noAutofit/>
          </a:bodyPr>
          <a:lstStyle/>
          <a:p>
            <a:r>
              <a:rPr lang="en-GB" b="1" dirty="0" smtClean="0"/>
              <a:t>Key challenges:</a:t>
            </a:r>
            <a:endParaRPr lang="en-GB" b="1" dirty="0"/>
          </a:p>
        </p:txBody>
      </p:sp>
      <p:sp>
        <p:nvSpPr>
          <p:cNvPr id="7" name="Content Placeholder 6"/>
          <p:cNvSpPr>
            <a:spLocks noGrp="1"/>
          </p:cNvSpPr>
          <p:nvPr>
            <p:ph idx="1"/>
          </p:nvPr>
        </p:nvSpPr>
        <p:spPr>
          <a:xfrm>
            <a:off x="495141" y="1916114"/>
            <a:ext cx="8900508" cy="4249737"/>
          </a:xfrm>
        </p:spPr>
        <p:txBody>
          <a:bodyPr>
            <a:noAutofit/>
          </a:bodyPr>
          <a:lstStyle/>
          <a:p>
            <a:pPr>
              <a:spcAft>
                <a:spcPts val="500"/>
              </a:spcAft>
            </a:pPr>
            <a:r>
              <a:rPr lang="en-GB" sz="2400" dirty="0" smtClean="0">
                <a:solidFill>
                  <a:schemeClr val="tx1"/>
                </a:solidFill>
              </a:rPr>
              <a:t>KS5 students move from childhood to adulthood; they need </a:t>
            </a:r>
            <a:br>
              <a:rPr lang="en-GB" sz="2400" dirty="0" smtClean="0">
                <a:solidFill>
                  <a:schemeClr val="tx1"/>
                </a:solidFill>
              </a:rPr>
            </a:br>
            <a:r>
              <a:rPr lang="en-GB" sz="2400" dirty="0" smtClean="0">
                <a:solidFill>
                  <a:schemeClr val="tx1"/>
                </a:solidFill>
              </a:rPr>
              <a:t>to be prepared for independence, the world of work and/or higher education.</a:t>
            </a:r>
          </a:p>
          <a:p>
            <a:pPr>
              <a:spcAft>
                <a:spcPts val="500"/>
              </a:spcAft>
            </a:pPr>
            <a:endParaRPr lang="en-GB" sz="1200" dirty="0" smtClean="0">
              <a:solidFill>
                <a:schemeClr val="tx1"/>
              </a:solidFill>
            </a:endParaRPr>
          </a:p>
          <a:p>
            <a:pPr>
              <a:spcAft>
                <a:spcPts val="500"/>
              </a:spcAft>
            </a:pPr>
            <a:r>
              <a:rPr lang="en-GB" sz="2400" dirty="0" smtClean="0">
                <a:solidFill>
                  <a:schemeClr val="tx1"/>
                </a:solidFill>
              </a:rPr>
              <a:t>Teachers have to balance the pressure of securing excellent exam results with the bigger picture of ‘learning for life’.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00508" cy="729370"/>
          </a:xfrm>
        </p:spPr>
        <p:txBody>
          <a:bodyPr>
            <a:normAutofit/>
          </a:bodyPr>
          <a:lstStyle/>
          <a:p>
            <a:pPr eaLnBrk="1" fontAlgn="auto" hangingPunct="1">
              <a:spcAft>
                <a:spcPts val="0"/>
              </a:spcAft>
              <a:defRPr/>
            </a:pPr>
            <a:r>
              <a:rPr lang="en-GB" b="1" dirty="0" smtClean="0"/>
              <a:t>What really matters?</a:t>
            </a:r>
            <a:endParaRPr lang="en-GB" b="1" dirty="0"/>
          </a:p>
        </p:txBody>
      </p:sp>
      <p:sp>
        <p:nvSpPr>
          <p:cNvPr id="18435" name="Content Placeholder 2"/>
          <p:cNvSpPr>
            <a:spLocks noGrp="1"/>
          </p:cNvSpPr>
          <p:nvPr>
            <p:ph idx="1"/>
          </p:nvPr>
        </p:nvSpPr>
        <p:spPr>
          <a:xfrm>
            <a:off x="495141" y="1600203"/>
            <a:ext cx="8087307" cy="4873625"/>
          </a:xfrm>
        </p:spPr>
        <p:txBody>
          <a:bodyPr/>
          <a:lstStyle/>
          <a:p>
            <a:pPr eaLnBrk="1" hangingPunct="1"/>
            <a:endParaRPr lang="en-GB" dirty="0" smtClean="0"/>
          </a:p>
          <a:p>
            <a:pPr eaLnBrk="1" hangingPunct="1">
              <a:buFont typeface="Wingdings" pitchFamily="2" charset="2"/>
              <a:buNone/>
            </a:pPr>
            <a:endParaRPr lang="en-GB" dirty="0" smtClean="0"/>
          </a:p>
        </p:txBody>
      </p:sp>
      <p:sp>
        <p:nvSpPr>
          <p:cNvPr id="4" name="Oval 3"/>
          <p:cNvSpPr/>
          <p:nvPr/>
        </p:nvSpPr>
        <p:spPr>
          <a:xfrm>
            <a:off x="2611903" y="2420888"/>
            <a:ext cx="2026984"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exam practice</a:t>
            </a:r>
          </a:p>
        </p:txBody>
      </p:sp>
      <p:sp>
        <p:nvSpPr>
          <p:cNvPr id="5" name="Oval 4"/>
          <p:cNvSpPr/>
          <p:nvPr/>
        </p:nvSpPr>
        <p:spPr>
          <a:xfrm>
            <a:off x="2533919" y="3429001"/>
            <a:ext cx="2026984"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fun</a:t>
            </a:r>
          </a:p>
        </p:txBody>
      </p:sp>
      <p:sp>
        <p:nvSpPr>
          <p:cNvPr id="6" name="Oval 5"/>
          <p:cNvSpPr/>
          <p:nvPr/>
        </p:nvSpPr>
        <p:spPr>
          <a:xfrm>
            <a:off x="818360" y="1916113"/>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reading</a:t>
            </a:r>
          </a:p>
        </p:txBody>
      </p:sp>
      <p:sp>
        <p:nvSpPr>
          <p:cNvPr id="7" name="Oval 6"/>
          <p:cNvSpPr/>
          <p:nvPr/>
        </p:nvSpPr>
        <p:spPr>
          <a:xfrm>
            <a:off x="7290922" y="5085184"/>
            <a:ext cx="2026984"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writing</a:t>
            </a:r>
          </a:p>
        </p:txBody>
      </p:sp>
      <p:sp>
        <p:nvSpPr>
          <p:cNvPr id="8" name="Oval 7"/>
          <p:cNvSpPr/>
          <p:nvPr/>
        </p:nvSpPr>
        <p:spPr>
          <a:xfrm>
            <a:off x="4561495" y="2924944"/>
            <a:ext cx="218343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vocabulary</a:t>
            </a:r>
          </a:p>
        </p:txBody>
      </p:sp>
      <p:sp>
        <p:nvSpPr>
          <p:cNvPr id="9" name="Oval 8"/>
          <p:cNvSpPr/>
          <p:nvPr/>
        </p:nvSpPr>
        <p:spPr>
          <a:xfrm>
            <a:off x="4951414" y="1916116"/>
            <a:ext cx="2026985"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listening</a:t>
            </a:r>
          </a:p>
        </p:txBody>
      </p:sp>
      <p:sp>
        <p:nvSpPr>
          <p:cNvPr id="10" name="Oval 9"/>
          <p:cNvSpPr/>
          <p:nvPr/>
        </p:nvSpPr>
        <p:spPr>
          <a:xfrm>
            <a:off x="6745037" y="3429001"/>
            <a:ext cx="2028704" cy="6492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grammar</a:t>
            </a:r>
          </a:p>
        </p:txBody>
      </p:sp>
      <p:sp>
        <p:nvSpPr>
          <p:cNvPr id="11" name="Oval 10"/>
          <p:cNvSpPr/>
          <p:nvPr/>
        </p:nvSpPr>
        <p:spPr>
          <a:xfrm>
            <a:off x="6823666" y="2420938"/>
            <a:ext cx="2026984"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speaking</a:t>
            </a:r>
          </a:p>
        </p:txBody>
      </p:sp>
      <p:sp>
        <p:nvSpPr>
          <p:cNvPr id="12" name="Oval 11"/>
          <p:cNvSpPr/>
          <p:nvPr/>
        </p:nvSpPr>
        <p:spPr>
          <a:xfrm>
            <a:off x="740295" y="2924250"/>
            <a:ext cx="2028704"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itchFamily="34" charset="0"/>
              </a:rPr>
              <a:t>cultural knowledge</a:t>
            </a:r>
          </a:p>
        </p:txBody>
      </p:sp>
      <p:sp>
        <p:nvSpPr>
          <p:cNvPr id="13" name="Rectangle 12"/>
          <p:cNvSpPr/>
          <p:nvPr/>
        </p:nvSpPr>
        <p:spPr>
          <a:xfrm>
            <a:off x="818360" y="4005265"/>
            <a:ext cx="7174391" cy="338554"/>
          </a:xfrm>
          <a:prstGeom prst="rect">
            <a:avLst/>
          </a:prstGeom>
        </p:spPr>
        <p:txBody>
          <a:bodyPr>
            <a:spAutoFit/>
          </a:bodyPr>
          <a:lstStyle/>
          <a:p>
            <a:pPr>
              <a:defRPr/>
            </a:pPr>
            <a:endParaRPr lang="en-GB" sz="1600" dirty="0">
              <a:latin typeface="Arial" pitchFamily="34" charset="0"/>
            </a:endParaRPr>
          </a:p>
        </p:txBody>
      </p:sp>
      <p:sp>
        <p:nvSpPr>
          <p:cNvPr id="14" name="Oval 13"/>
          <p:cNvSpPr/>
          <p:nvPr/>
        </p:nvSpPr>
        <p:spPr>
          <a:xfrm>
            <a:off x="2924428" y="4653136"/>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problem solving</a:t>
            </a:r>
            <a:endParaRPr lang="en-GB" sz="1600" dirty="0">
              <a:latin typeface="Arial" pitchFamily="34" charset="0"/>
            </a:endParaRPr>
          </a:p>
        </p:txBody>
      </p:sp>
      <p:sp>
        <p:nvSpPr>
          <p:cNvPr id="15" name="Oval 14"/>
          <p:cNvSpPr/>
          <p:nvPr/>
        </p:nvSpPr>
        <p:spPr>
          <a:xfrm>
            <a:off x="4717463" y="5229200"/>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general knowledge</a:t>
            </a:r>
            <a:endParaRPr lang="en-GB" sz="1600" dirty="0">
              <a:latin typeface="Arial" pitchFamily="34" charset="0"/>
            </a:endParaRPr>
          </a:p>
        </p:txBody>
      </p:sp>
      <p:sp>
        <p:nvSpPr>
          <p:cNvPr id="16" name="Oval 15"/>
          <p:cNvSpPr/>
          <p:nvPr/>
        </p:nvSpPr>
        <p:spPr>
          <a:xfrm>
            <a:off x="4327544" y="3933056"/>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confidence</a:t>
            </a:r>
            <a:endParaRPr lang="en-GB" sz="1600" dirty="0">
              <a:latin typeface="Arial" pitchFamily="34" charset="0"/>
            </a:endParaRPr>
          </a:p>
        </p:txBody>
      </p:sp>
      <p:sp>
        <p:nvSpPr>
          <p:cNvPr id="17" name="Oval 16"/>
          <p:cNvSpPr/>
          <p:nvPr/>
        </p:nvSpPr>
        <p:spPr>
          <a:xfrm>
            <a:off x="974247" y="4292402"/>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imagination</a:t>
            </a:r>
            <a:endParaRPr lang="en-GB" sz="1600" dirty="0">
              <a:latin typeface="Arial" pitchFamily="34" charset="0"/>
            </a:endParaRPr>
          </a:p>
        </p:txBody>
      </p:sp>
      <p:sp>
        <p:nvSpPr>
          <p:cNvPr id="18" name="Oval 17"/>
          <p:cNvSpPr/>
          <p:nvPr/>
        </p:nvSpPr>
        <p:spPr>
          <a:xfrm>
            <a:off x="974247" y="5300514"/>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curiosity</a:t>
            </a:r>
            <a:endParaRPr lang="en-GB" sz="1600" dirty="0">
              <a:latin typeface="Arial" pitchFamily="34" charset="0"/>
            </a:endParaRPr>
          </a:p>
        </p:txBody>
      </p:sp>
      <p:sp>
        <p:nvSpPr>
          <p:cNvPr id="19" name="Oval 18"/>
          <p:cNvSpPr/>
          <p:nvPr/>
        </p:nvSpPr>
        <p:spPr>
          <a:xfrm>
            <a:off x="6433103" y="4293096"/>
            <a:ext cx="2026985" cy="647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smtClean="0">
                <a:latin typeface="Arial" pitchFamily="34" charset="0"/>
              </a:rPr>
              <a:t>ideas and opinions</a:t>
            </a:r>
            <a:endParaRPr lang="en-GB" sz="16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linds(horizont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san\Pictures\final quilt\photos for anniversary quilt\2009_0831newcamera10059.JPG"/>
          <p:cNvPicPr>
            <a:picLocks noChangeAspect="1" noChangeArrowheads="1"/>
          </p:cNvPicPr>
          <p:nvPr/>
        </p:nvPicPr>
        <p:blipFill>
          <a:blip r:embed="rId3" cstate="print"/>
          <a:srcRect l="21650" t="12200" r="8263" b="9051"/>
          <a:stretch>
            <a:fillRect/>
          </a:stretch>
        </p:blipFill>
        <p:spPr bwMode="auto">
          <a:xfrm>
            <a:off x="3424445" y="2636838"/>
            <a:ext cx="3053936" cy="2376338"/>
          </a:xfrm>
          <a:prstGeom prst="rect">
            <a:avLst/>
          </a:prstGeom>
          <a:noFill/>
        </p:spPr>
      </p:pic>
      <p:sp>
        <p:nvSpPr>
          <p:cNvPr id="12" name="Left Arrow 11"/>
          <p:cNvSpPr/>
          <p:nvPr/>
        </p:nvSpPr>
        <p:spPr>
          <a:xfrm rot="20071650">
            <a:off x="5588826" y="1381479"/>
            <a:ext cx="3412105"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Whole-school policy</a:t>
            </a:r>
            <a:endParaRPr lang="en-GB" sz="2200" dirty="0">
              <a:latin typeface="Arial" pitchFamily="34" charset="0"/>
            </a:endParaRPr>
          </a:p>
        </p:txBody>
      </p:sp>
      <p:sp>
        <p:nvSpPr>
          <p:cNvPr id="2" name="Title 1"/>
          <p:cNvSpPr>
            <a:spLocks noGrp="1"/>
          </p:cNvSpPr>
          <p:nvPr>
            <p:ph type="title"/>
          </p:nvPr>
        </p:nvSpPr>
        <p:spPr>
          <a:xfrm>
            <a:off x="483107" y="1196975"/>
            <a:ext cx="8912543" cy="719138"/>
          </a:xfrm>
        </p:spPr>
        <p:txBody>
          <a:bodyPr/>
          <a:lstStyle/>
          <a:p>
            <a:r>
              <a:rPr lang="en-GB" b="1" dirty="0" smtClean="0"/>
              <a:t>What influences my priorities?</a:t>
            </a:r>
            <a:endParaRPr lang="en-GB" b="1" dirty="0"/>
          </a:p>
        </p:txBody>
      </p:sp>
      <p:sp>
        <p:nvSpPr>
          <p:cNvPr id="8" name="Right Arrow 7"/>
          <p:cNvSpPr/>
          <p:nvPr/>
        </p:nvSpPr>
        <p:spPr>
          <a:xfrm rot="21020000">
            <a:off x="300983" y="3468762"/>
            <a:ext cx="3431281" cy="144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My students’ needs</a:t>
            </a:r>
            <a:endParaRPr lang="en-GB" sz="2200" dirty="0">
              <a:latin typeface="Arial" pitchFamily="34" charset="0"/>
            </a:endParaRPr>
          </a:p>
        </p:txBody>
      </p:sp>
      <p:sp>
        <p:nvSpPr>
          <p:cNvPr id="9" name="Right Arrow 8"/>
          <p:cNvSpPr/>
          <p:nvPr/>
        </p:nvSpPr>
        <p:spPr>
          <a:xfrm rot="1177106">
            <a:off x="1058473" y="1916838"/>
            <a:ext cx="3431281" cy="144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Exam/no exam!</a:t>
            </a:r>
            <a:endParaRPr lang="en-GB" sz="2200" dirty="0">
              <a:latin typeface="Arial" pitchFamily="34" charset="0"/>
            </a:endParaRPr>
          </a:p>
        </p:txBody>
      </p:sp>
      <p:sp>
        <p:nvSpPr>
          <p:cNvPr id="10" name="Right Arrow 9"/>
          <p:cNvSpPr/>
          <p:nvPr/>
        </p:nvSpPr>
        <p:spPr>
          <a:xfrm rot="19569908">
            <a:off x="2023295" y="4620651"/>
            <a:ext cx="2868979" cy="144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The exam board</a:t>
            </a:r>
            <a:endParaRPr lang="en-GB" sz="2200" dirty="0">
              <a:latin typeface="Arial" pitchFamily="34" charset="0"/>
            </a:endParaRPr>
          </a:p>
        </p:txBody>
      </p:sp>
      <p:sp>
        <p:nvSpPr>
          <p:cNvPr id="11" name="Left Arrow 10"/>
          <p:cNvSpPr/>
          <p:nvPr/>
        </p:nvSpPr>
        <p:spPr>
          <a:xfrm>
            <a:off x="5730418" y="3140968"/>
            <a:ext cx="3665232"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My teaching style</a:t>
            </a:r>
            <a:endParaRPr lang="en-GB" sz="2200" dirty="0">
              <a:latin typeface="Arial" pitchFamily="34" charset="0"/>
            </a:endParaRPr>
          </a:p>
        </p:txBody>
      </p:sp>
      <p:sp>
        <p:nvSpPr>
          <p:cNvPr id="13" name="Left Arrow 12"/>
          <p:cNvSpPr/>
          <p:nvPr/>
        </p:nvSpPr>
        <p:spPr>
          <a:xfrm rot="1630982">
            <a:off x="5113763" y="4881984"/>
            <a:ext cx="3510517" cy="1440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Other...?</a:t>
            </a:r>
            <a:endParaRPr lang="en-GB" sz="2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Time for reflection</a:t>
            </a:r>
            <a:endParaRPr lang="en-GB" b="1" dirty="0"/>
          </a:p>
        </p:txBody>
      </p:sp>
      <p:sp>
        <p:nvSpPr>
          <p:cNvPr id="3" name="Content Placeholder 2"/>
          <p:cNvSpPr>
            <a:spLocks noGrp="1"/>
          </p:cNvSpPr>
          <p:nvPr>
            <p:ph idx="1"/>
          </p:nvPr>
        </p:nvSpPr>
        <p:spPr>
          <a:xfrm>
            <a:off x="495141" y="1916114"/>
            <a:ext cx="8912543" cy="4249191"/>
          </a:xfrm>
        </p:spPr>
        <p:txBody>
          <a:bodyPr>
            <a:noAutofit/>
          </a:bodyPr>
          <a:lstStyle/>
          <a:p>
            <a:r>
              <a:rPr lang="en-GB" sz="2200" dirty="0" smtClean="0">
                <a:solidFill>
                  <a:schemeClr val="tx1"/>
                </a:solidFill>
              </a:rPr>
              <a:t>Consider your scheme of work </a:t>
            </a:r>
          </a:p>
          <a:p>
            <a:r>
              <a:rPr lang="en-GB" sz="2200" dirty="0" smtClean="0">
                <a:solidFill>
                  <a:schemeClr val="tx1"/>
                </a:solidFill>
              </a:rPr>
              <a:t>Does it really reflect what you have identified as the top priorities </a:t>
            </a:r>
            <a:br>
              <a:rPr lang="en-GB" sz="2200" dirty="0" smtClean="0">
                <a:solidFill>
                  <a:schemeClr val="tx1"/>
                </a:solidFill>
              </a:rPr>
            </a:br>
            <a:r>
              <a:rPr lang="en-GB" sz="2200" dirty="0" smtClean="0">
                <a:solidFill>
                  <a:schemeClr val="tx1"/>
                </a:solidFill>
              </a:rPr>
              <a:t>for teaching?</a:t>
            </a:r>
          </a:p>
          <a:p>
            <a:pPr>
              <a:buFont typeface="Wingdings" pitchFamily="2" charset="2"/>
              <a:buChar char="Ø"/>
            </a:pPr>
            <a:r>
              <a:rPr lang="en-GB" sz="2200" dirty="0" smtClean="0"/>
              <a:t>You might consider the amount of classroom time devoted to different priorities</a:t>
            </a:r>
          </a:p>
          <a:p>
            <a:pPr>
              <a:buFont typeface="Wingdings" pitchFamily="2" charset="2"/>
              <a:buChar char="Ø"/>
            </a:pPr>
            <a:r>
              <a:rPr lang="en-GB" sz="2200" dirty="0" smtClean="0"/>
              <a:t>If you have decided that, for example ‘confidence’ should be a priority, how does this fit into your </a:t>
            </a:r>
            <a:r>
              <a:rPr lang="en-GB" sz="2200" dirty="0" err="1" smtClean="0"/>
              <a:t>SoW</a:t>
            </a:r>
            <a:r>
              <a:rPr lang="en-GB" sz="2200" dirty="0" smtClean="0"/>
              <a:t>?</a:t>
            </a:r>
          </a:p>
          <a:p>
            <a:pPr>
              <a:buFont typeface="Wingdings" pitchFamily="2" charset="2"/>
              <a:buChar char="Ø"/>
            </a:pPr>
            <a:r>
              <a:rPr lang="en-GB" sz="2200" dirty="0" smtClean="0"/>
              <a:t> What changes, if any, might you need to make?</a:t>
            </a:r>
          </a:p>
          <a:p>
            <a:pPr>
              <a:buFont typeface="Wingdings" pitchFamily="2" charset="2"/>
              <a:buChar char="Ø"/>
            </a:pPr>
            <a:r>
              <a:rPr lang="en-GB" sz="2200" dirty="0" smtClean="0"/>
              <a:t>How important is it to you that all members of your team share the same priorities?  </a:t>
            </a:r>
          </a:p>
          <a:p>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176" y="1196976"/>
            <a:ext cx="8888473" cy="719138"/>
          </a:xfrm>
        </p:spPr>
        <p:txBody>
          <a:bodyPr>
            <a:noAutofit/>
          </a:bodyPr>
          <a:lstStyle/>
          <a:p>
            <a:r>
              <a:rPr lang="en-GB" sz="3000" b="1" dirty="0" smtClean="0"/>
              <a:t>Effective A Level </a:t>
            </a:r>
            <a:r>
              <a:rPr lang="en-GB" sz="3000" b="1" dirty="0" smtClean="0"/>
              <a:t>languages </a:t>
            </a:r>
            <a:r>
              <a:rPr lang="en-GB" sz="3000" b="1" dirty="0"/>
              <a:t>t</a:t>
            </a:r>
            <a:r>
              <a:rPr lang="en-GB" sz="3000" b="1" dirty="0" smtClean="0"/>
              <a:t>eac</a:t>
            </a:r>
            <a:r>
              <a:rPr lang="en-GB" sz="3200" b="1" dirty="0" smtClean="0"/>
              <a:t>hing</a:t>
            </a:r>
            <a:endParaRPr lang="en-GB" sz="3200" b="1" dirty="0"/>
          </a:p>
        </p:txBody>
      </p:sp>
      <p:sp>
        <p:nvSpPr>
          <p:cNvPr id="3" name="Subtitle 2"/>
          <p:cNvSpPr>
            <a:spLocks noGrp="1"/>
          </p:cNvSpPr>
          <p:nvPr>
            <p:ph type="subTitle" idx="1"/>
          </p:nvPr>
        </p:nvSpPr>
        <p:spPr>
          <a:xfrm>
            <a:off x="507176" y="1916114"/>
            <a:ext cx="8888473" cy="4249737"/>
          </a:xfrm>
        </p:spPr>
        <p:txBody>
          <a:bodyPr>
            <a:noAutofit/>
          </a:bodyPr>
          <a:lstStyle/>
          <a:p>
            <a:pPr algn="l">
              <a:spcAft>
                <a:spcPts val="500"/>
              </a:spcAft>
            </a:pPr>
            <a:r>
              <a:rPr lang="en-GB" sz="2400" dirty="0" smtClean="0">
                <a:solidFill>
                  <a:schemeClr val="tx1"/>
                </a:solidFill>
              </a:rPr>
              <a:t>This module will explore:</a:t>
            </a:r>
          </a:p>
          <a:p>
            <a:pPr marL="173038" indent="-173038" algn="l">
              <a:spcAft>
                <a:spcPts val="500"/>
              </a:spcAft>
              <a:buFont typeface="Arial" pitchFamily="34" charset="0"/>
              <a:buChar char="•"/>
            </a:pPr>
            <a:r>
              <a:rPr lang="en-GB" sz="2400" dirty="0" smtClean="0">
                <a:solidFill>
                  <a:schemeClr val="tx1"/>
                </a:solidFill>
              </a:rPr>
              <a:t> What the A Level </a:t>
            </a:r>
            <a:r>
              <a:rPr lang="en-GB" sz="2400" smtClean="0">
                <a:solidFill>
                  <a:schemeClr val="tx1"/>
                </a:solidFill>
              </a:rPr>
              <a:t>course entails </a:t>
            </a:r>
            <a:endParaRPr lang="en-GB" sz="2400" dirty="0" smtClean="0">
              <a:solidFill>
                <a:schemeClr val="tx1"/>
              </a:solidFill>
            </a:endParaRPr>
          </a:p>
          <a:p>
            <a:pPr marL="173038" indent="-173038" algn="l">
              <a:spcAft>
                <a:spcPts val="500"/>
              </a:spcAft>
              <a:buFont typeface="Arial" pitchFamily="34" charset="0"/>
              <a:buChar char="•"/>
            </a:pPr>
            <a:r>
              <a:rPr lang="en-GB" sz="2400" dirty="0" smtClean="0">
                <a:solidFill>
                  <a:schemeClr val="tx1"/>
                </a:solidFill>
              </a:rPr>
              <a:t> The needs and expectations of A Level students</a:t>
            </a:r>
          </a:p>
          <a:p>
            <a:pPr marL="173038" indent="-173038" algn="l">
              <a:spcAft>
                <a:spcPts val="500"/>
              </a:spcAft>
              <a:buFont typeface="Arial" pitchFamily="34" charset="0"/>
              <a:buChar char="•"/>
            </a:pPr>
            <a:r>
              <a:rPr lang="en-GB" sz="2400" dirty="0" smtClean="0">
                <a:solidFill>
                  <a:schemeClr val="tx1"/>
                </a:solidFill>
              </a:rPr>
              <a:t> Priorities for teaching</a:t>
            </a:r>
          </a:p>
          <a:p>
            <a:pPr marL="173038" indent="-173038" algn="l">
              <a:spcAft>
                <a:spcPts val="500"/>
              </a:spcAft>
              <a:buFont typeface="Arial" pitchFamily="34" charset="0"/>
              <a:buChar char="•"/>
            </a:pPr>
            <a:r>
              <a:rPr lang="en-GB" sz="2400" dirty="0" smtClean="0">
                <a:solidFill>
                  <a:schemeClr val="tx1"/>
                </a:solidFill>
              </a:rPr>
              <a:t> Establishing routines and good practice from the beginning</a:t>
            </a:r>
          </a:p>
          <a:p>
            <a:pPr marL="173038" indent="-173038" algn="l">
              <a:spcAft>
                <a:spcPts val="500"/>
              </a:spcAft>
              <a:buFont typeface="Arial" pitchFamily="34" charset="0"/>
              <a:buChar char="•"/>
            </a:pPr>
            <a:r>
              <a:rPr lang="en-GB" sz="2400" dirty="0" smtClean="0">
                <a:solidFill>
                  <a:schemeClr val="tx1"/>
                </a:solidFill>
              </a:rPr>
              <a:t> The purpose and value of homework</a:t>
            </a:r>
          </a:p>
          <a:p>
            <a:pPr algn="l">
              <a:buFont typeface="Arial" pitchFamily="34" charset="0"/>
              <a:buChar char="•"/>
            </a:pPr>
            <a:endParaRPr lang="en-GB" dirty="0" smtClean="0">
              <a:solidFill>
                <a:schemeClr val="tx1"/>
              </a:solidFill>
            </a:endParaRPr>
          </a:p>
          <a:p>
            <a:pPr algn="l">
              <a:buFont typeface="Arial" pitchFamily="34" charset="0"/>
              <a:buChar cha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07" y="1196976"/>
            <a:ext cx="8912543" cy="2232025"/>
          </a:xfrm>
        </p:spPr>
        <p:txBody>
          <a:bodyPr>
            <a:normAutofit fontScale="90000"/>
          </a:bodyPr>
          <a:lstStyle/>
          <a:p>
            <a:r>
              <a:rPr lang="en-GB" b="1" dirty="0" smtClean="0"/>
              <a:t/>
            </a:r>
            <a:br>
              <a:rPr lang="en-GB" b="1" dirty="0" smtClean="0"/>
            </a:br>
            <a:r>
              <a:rPr lang="en-GB" sz="3100" b="1" dirty="0" smtClean="0"/>
              <a:t>Session 4:</a:t>
            </a:r>
            <a:br>
              <a:rPr lang="en-GB" sz="3100" b="1" dirty="0" smtClean="0"/>
            </a:br>
            <a:r>
              <a:rPr lang="en-GB" sz="3100" b="1" dirty="0" smtClean="0"/>
              <a:t>How do I establish routines and good practice from the beginning of the course?</a:t>
            </a:r>
            <a:r>
              <a:rPr lang="en-GB" sz="3100" dirty="0" smtClean="0"/>
              <a:t/>
            </a:r>
            <a:br>
              <a:rPr lang="en-GB" sz="3100" dirty="0" smtClean="0"/>
            </a:br>
            <a:endParaRPr lang="en-GB" sz="3100" dirty="0"/>
          </a:p>
        </p:txBody>
      </p:sp>
      <p:sp>
        <p:nvSpPr>
          <p:cNvPr id="3" name="Content Placeholder 2"/>
          <p:cNvSpPr>
            <a:spLocks noGrp="1"/>
          </p:cNvSpPr>
          <p:nvPr>
            <p:ph idx="1"/>
          </p:nvPr>
        </p:nvSpPr>
        <p:spPr>
          <a:xfrm>
            <a:off x="495141" y="3429000"/>
            <a:ext cx="8912543" cy="2088232"/>
          </a:xfrm>
        </p:spPr>
        <p:txBody>
          <a:bodyPr>
            <a:noAutofit/>
          </a:bodyPr>
          <a:lstStyle/>
          <a:p>
            <a:pPr>
              <a:spcAft>
                <a:spcPts val="500"/>
              </a:spcAft>
              <a:buNone/>
            </a:pPr>
            <a:r>
              <a:rPr lang="en-GB" sz="2400" dirty="0" smtClean="0">
                <a:solidFill>
                  <a:schemeClr val="tx1"/>
                </a:solidFill>
              </a:rPr>
              <a:t>Training objectives:</a:t>
            </a:r>
          </a:p>
          <a:p>
            <a:pPr>
              <a:spcAft>
                <a:spcPts val="500"/>
              </a:spcAft>
            </a:pPr>
            <a:r>
              <a:rPr lang="en-GB" sz="2400" dirty="0" smtClean="0">
                <a:solidFill>
                  <a:schemeClr val="tx1"/>
                </a:solidFill>
              </a:rPr>
              <a:t>To explore the use of the target language</a:t>
            </a:r>
          </a:p>
          <a:p>
            <a:pPr>
              <a:spcAft>
                <a:spcPts val="500"/>
              </a:spcAft>
            </a:pPr>
            <a:r>
              <a:rPr lang="en-GB" sz="2400" dirty="0" smtClean="0">
                <a:solidFill>
                  <a:schemeClr val="tx1"/>
                </a:solidFill>
              </a:rPr>
              <a:t>To develop strategies to ensure that students progress</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7" y="1196975"/>
            <a:ext cx="8888473" cy="719138"/>
          </a:xfrm>
        </p:spPr>
        <p:txBody>
          <a:bodyPr>
            <a:noAutofit/>
          </a:bodyPr>
          <a:lstStyle/>
          <a:p>
            <a:r>
              <a:rPr lang="en-GB" b="1" dirty="0" smtClean="0"/>
              <a:t>Key challenges:</a:t>
            </a:r>
            <a:endParaRPr lang="en-GB" b="1" dirty="0"/>
          </a:p>
        </p:txBody>
      </p:sp>
      <p:sp>
        <p:nvSpPr>
          <p:cNvPr id="7" name="Content Placeholder 6"/>
          <p:cNvSpPr>
            <a:spLocks noGrp="1"/>
          </p:cNvSpPr>
          <p:nvPr>
            <p:ph idx="1"/>
          </p:nvPr>
        </p:nvSpPr>
        <p:spPr>
          <a:xfrm>
            <a:off x="495141" y="1916114"/>
            <a:ext cx="8848759" cy="4210051"/>
          </a:xfrm>
        </p:spPr>
        <p:txBody>
          <a:bodyPr>
            <a:noAutofit/>
          </a:bodyPr>
          <a:lstStyle/>
          <a:p>
            <a:pPr>
              <a:spcAft>
                <a:spcPts val="500"/>
              </a:spcAft>
            </a:pPr>
            <a:r>
              <a:rPr lang="en-GB" sz="2400" dirty="0" smtClean="0">
                <a:solidFill>
                  <a:schemeClr val="tx1"/>
                </a:solidFill>
              </a:rPr>
              <a:t>A Level students do not become fluent overnight, or by ‘cramming’ for an exam. They need to build up their confidence and competence in speaking and understanding the language by using it actively in a meaningful context from Day 1 of the course.</a:t>
            </a:r>
          </a:p>
          <a:p>
            <a:pPr>
              <a:spcAft>
                <a:spcPts val="500"/>
              </a:spcAft>
            </a:pPr>
            <a:endParaRPr lang="en-GB" sz="1200" dirty="0" smtClean="0">
              <a:solidFill>
                <a:schemeClr val="tx1"/>
              </a:solidFill>
            </a:endParaRPr>
          </a:p>
          <a:p>
            <a:pPr>
              <a:spcAft>
                <a:spcPts val="500"/>
              </a:spcAft>
            </a:pPr>
            <a:r>
              <a:rPr lang="en-GB" sz="2400" dirty="0" smtClean="0">
                <a:solidFill>
                  <a:schemeClr val="tx1"/>
                </a:solidFill>
              </a:rPr>
              <a:t>Good A Level teachers know how to engage their students; they manage progress step-by-step, with a clear overview </a:t>
            </a:r>
            <a:br>
              <a:rPr lang="en-GB" sz="2400" dirty="0" smtClean="0">
                <a:solidFill>
                  <a:schemeClr val="tx1"/>
                </a:solidFill>
              </a:rPr>
            </a:br>
            <a:r>
              <a:rPr lang="en-GB" sz="2400" dirty="0" smtClean="0">
                <a:solidFill>
                  <a:schemeClr val="tx1"/>
                </a:solidFill>
              </a:rPr>
              <a:t>of the long-term goals.</a:t>
            </a:r>
          </a:p>
          <a:p>
            <a:endParaRPr lang="en-GB"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Target Language</a:t>
            </a:r>
            <a:endParaRPr lang="en-GB" b="1" dirty="0"/>
          </a:p>
        </p:txBody>
      </p:sp>
      <p:sp>
        <p:nvSpPr>
          <p:cNvPr id="5" name="Rounded Rectangular Callout 4"/>
          <p:cNvSpPr/>
          <p:nvPr/>
        </p:nvSpPr>
        <p:spPr>
          <a:xfrm>
            <a:off x="507177" y="1196033"/>
            <a:ext cx="4444236" cy="1440160"/>
          </a:xfrm>
          <a:prstGeom prst="wedgeRoundRectCallout">
            <a:avLst>
              <a:gd name="adj1" fmla="val 36223"/>
              <a:gd name="adj2" fmla="val 89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pitchFamily="34" charset="0"/>
              </a:rPr>
              <a:t>What should be the balance between teacher-use and student-use?</a:t>
            </a:r>
            <a:endParaRPr lang="en-GB" sz="2400" dirty="0">
              <a:latin typeface="Arial" pitchFamily="34" charset="0"/>
            </a:endParaRPr>
          </a:p>
        </p:txBody>
      </p:sp>
      <p:sp>
        <p:nvSpPr>
          <p:cNvPr id="7" name="Rounded Rectangular Callout 6"/>
          <p:cNvSpPr/>
          <p:nvPr/>
        </p:nvSpPr>
        <p:spPr>
          <a:xfrm>
            <a:off x="4951413" y="2636838"/>
            <a:ext cx="4444237" cy="1440160"/>
          </a:xfrm>
          <a:prstGeom prst="wedgeRoundRectCallout">
            <a:avLst>
              <a:gd name="adj1" fmla="val -34732"/>
              <a:gd name="adj2" fmla="val 813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pitchFamily="34" charset="0"/>
              </a:rPr>
              <a:t>What support is required for good TL use?</a:t>
            </a:r>
            <a:endParaRPr lang="en-GB" sz="2400" dirty="0">
              <a:latin typeface="Arial" pitchFamily="34" charset="0"/>
            </a:endParaRPr>
          </a:p>
        </p:txBody>
      </p:sp>
      <p:sp>
        <p:nvSpPr>
          <p:cNvPr id="8" name="Rounded Rectangular Callout 7"/>
          <p:cNvSpPr/>
          <p:nvPr/>
        </p:nvSpPr>
        <p:spPr>
          <a:xfrm>
            <a:off x="507177" y="4149080"/>
            <a:ext cx="4756171" cy="1440160"/>
          </a:xfrm>
          <a:prstGeom prst="wedgeRoundRectCallout">
            <a:avLst>
              <a:gd name="adj1" fmla="val 38385"/>
              <a:gd name="adj2" fmla="val 871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Arial" pitchFamily="34" charset="0"/>
              </a:rPr>
              <a:t>What strategies can A Level teachers use to persist and insist on TL in the classroom?</a:t>
            </a:r>
            <a:endParaRPr lang="en-GB"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r>
              <a:rPr lang="en-GB" b="1" dirty="0" smtClean="0"/>
              <a:t>Lesson starters</a:t>
            </a:r>
            <a:endParaRPr lang="en-GB" b="1" dirty="0"/>
          </a:p>
        </p:txBody>
      </p:sp>
      <p:sp>
        <p:nvSpPr>
          <p:cNvPr id="3" name="Content Placeholder 2"/>
          <p:cNvSpPr>
            <a:spLocks noGrp="1"/>
          </p:cNvSpPr>
          <p:nvPr>
            <p:ph idx="1"/>
          </p:nvPr>
        </p:nvSpPr>
        <p:spPr>
          <a:xfrm>
            <a:off x="495141" y="1916113"/>
            <a:ext cx="4456271" cy="4249737"/>
          </a:xfrm>
        </p:spPr>
        <p:txBody>
          <a:bodyPr>
            <a:noAutofit/>
          </a:bodyPr>
          <a:lstStyle/>
          <a:p>
            <a:pPr>
              <a:buNone/>
            </a:pPr>
            <a:r>
              <a:rPr lang="en-GB" sz="2400" dirty="0" smtClean="0">
                <a:solidFill>
                  <a:schemeClr val="tx1"/>
                </a:solidFill>
              </a:rPr>
              <a:t>A good starter should be...</a:t>
            </a:r>
          </a:p>
          <a:p>
            <a:r>
              <a:rPr lang="en-GB" sz="2400" dirty="0" smtClean="0">
                <a:solidFill>
                  <a:schemeClr val="tx1"/>
                </a:solidFill>
              </a:rPr>
              <a:t>Appetising </a:t>
            </a:r>
          </a:p>
          <a:p>
            <a:r>
              <a:rPr lang="en-GB" sz="2400" dirty="0" smtClean="0">
                <a:solidFill>
                  <a:schemeClr val="tx1"/>
                </a:solidFill>
              </a:rPr>
              <a:t>Colourful </a:t>
            </a:r>
          </a:p>
          <a:p>
            <a:r>
              <a:rPr lang="en-GB" sz="2400" dirty="0" smtClean="0">
                <a:solidFill>
                  <a:schemeClr val="tx1"/>
                </a:solidFill>
              </a:rPr>
              <a:t>Motivating   </a:t>
            </a:r>
          </a:p>
          <a:p>
            <a:r>
              <a:rPr lang="en-GB" sz="2400" dirty="0" smtClean="0">
                <a:solidFill>
                  <a:schemeClr val="tx1"/>
                </a:solidFill>
              </a:rPr>
              <a:t>Engaging </a:t>
            </a:r>
          </a:p>
          <a:p>
            <a:r>
              <a:rPr lang="en-GB" sz="2400" dirty="0" smtClean="0">
                <a:solidFill>
                  <a:schemeClr val="tx1"/>
                </a:solidFill>
              </a:rPr>
              <a:t>Atmospheric...</a:t>
            </a:r>
          </a:p>
          <a:p>
            <a:pPr>
              <a:buNone/>
            </a:pPr>
            <a:r>
              <a:rPr lang="en-GB" sz="2400" dirty="0" smtClean="0">
                <a:solidFill>
                  <a:schemeClr val="tx1"/>
                </a:solidFill>
              </a:rPr>
              <a:t>... </a:t>
            </a:r>
            <a:r>
              <a:rPr lang="en-GB" sz="2400" i="1" dirty="0" smtClean="0">
                <a:solidFill>
                  <a:schemeClr val="tx1"/>
                </a:solidFill>
              </a:rPr>
              <a:t>and make students want to gobble up the rest of the lesson!</a:t>
            </a:r>
            <a:endParaRPr lang="en-GB" sz="2400" dirty="0">
              <a:solidFill>
                <a:schemeClr val="tx1"/>
              </a:solidFill>
            </a:endParaRPr>
          </a:p>
        </p:txBody>
      </p:sp>
      <p:pic>
        <p:nvPicPr>
          <p:cNvPr id="2051" name="Picture 3" descr="C:\Users\Susan\Pictures\DSCF4082.JPG"/>
          <p:cNvPicPr>
            <a:picLocks noChangeAspect="1" noChangeArrowheads="1"/>
          </p:cNvPicPr>
          <p:nvPr/>
        </p:nvPicPr>
        <p:blipFill>
          <a:blip r:embed="rId3" cstate="print"/>
          <a:srcRect l="11515" t="30706" r="14278"/>
          <a:stretch>
            <a:fillRect/>
          </a:stretch>
        </p:blipFill>
        <p:spPr bwMode="auto">
          <a:xfrm>
            <a:off x="4951413" y="1916113"/>
            <a:ext cx="3632242" cy="2348880"/>
          </a:xfrm>
          <a:prstGeom prst="rect">
            <a:avLst/>
          </a:prstGeom>
          <a:noFill/>
        </p:spPr>
      </p:pic>
      <p:pic>
        <p:nvPicPr>
          <p:cNvPr id="2050" name="Picture 2" descr="C:\Users\Susan\Pictures\London Nov 09\2009_1206MumBday0013.JPG"/>
          <p:cNvPicPr>
            <a:picLocks noChangeAspect="1" noChangeArrowheads="1"/>
          </p:cNvPicPr>
          <p:nvPr/>
        </p:nvPicPr>
        <p:blipFill>
          <a:blip r:embed="rId4" cstate="print"/>
          <a:srcRect l="23161" t="8422" r="24199"/>
          <a:stretch>
            <a:fillRect/>
          </a:stretch>
        </p:blipFill>
        <p:spPr bwMode="auto">
          <a:xfrm>
            <a:off x="7446058" y="3816970"/>
            <a:ext cx="1949592" cy="23488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9"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dissolve">
                                      <p:cBhvr>
                                        <p:cTn id="3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r>
              <a:rPr lang="en-GB" b="1" dirty="0" smtClean="0"/>
              <a:t>Setting the exam context</a:t>
            </a:r>
            <a:endParaRPr lang="en-GB" b="1" dirty="0"/>
          </a:p>
        </p:txBody>
      </p:sp>
      <p:sp>
        <p:nvSpPr>
          <p:cNvPr id="3" name="Content Placeholder 2"/>
          <p:cNvSpPr>
            <a:spLocks noGrp="1"/>
          </p:cNvSpPr>
          <p:nvPr>
            <p:ph idx="1"/>
          </p:nvPr>
        </p:nvSpPr>
        <p:spPr>
          <a:xfrm>
            <a:off x="495141" y="1916114"/>
            <a:ext cx="8912543" cy="4210051"/>
          </a:xfrm>
        </p:spPr>
        <p:txBody>
          <a:bodyPr>
            <a:noAutofit/>
          </a:bodyPr>
          <a:lstStyle/>
          <a:p>
            <a:pPr marL="457200" indent="-457200">
              <a:buNone/>
              <a:defRPr/>
            </a:pPr>
            <a:r>
              <a:rPr lang="en-GB" sz="2800" b="1" dirty="0" smtClean="0">
                <a:solidFill>
                  <a:schemeClr val="tx1"/>
                </a:solidFill>
              </a:rPr>
              <a:t>Reflection time</a:t>
            </a:r>
          </a:p>
          <a:p>
            <a:pPr marL="457200" indent="-457200">
              <a:buNone/>
              <a:defRPr/>
            </a:pPr>
            <a:r>
              <a:rPr lang="en-GB" sz="2400" dirty="0" smtClean="0">
                <a:solidFill>
                  <a:schemeClr val="tx1"/>
                </a:solidFill>
              </a:rPr>
              <a:t>How can you ensure that students are ‘on track’ for the exam, whilst avoiding putting them off at the beginning?</a:t>
            </a:r>
          </a:p>
          <a:p>
            <a:pPr marL="457200" indent="-457200">
              <a:buFont typeface="Wingdings" pitchFamily="2" charset="2"/>
              <a:buChar char="Ø"/>
              <a:defRPr/>
            </a:pPr>
            <a:r>
              <a:rPr lang="en-GB" sz="2400" dirty="0" smtClean="0"/>
              <a:t>Display exam criteria</a:t>
            </a:r>
          </a:p>
          <a:p>
            <a:pPr marL="457200" indent="-457200">
              <a:buFont typeface="Wingdings" pitchFamily="2" charset="2"/>
              <a:buChar char="Ø"/>
              <a:defRPr/>
            </a:pPr>
            <a:r>
              <a:rPr lang="en-GB" sz="2400" dirty="0" smtClean="0"/>
              <a:t>Refer to criteria when setting objectives</a:t>
            </a:r>
          </a:p>
          <a:p>
            <a:pPr marL="457200" indent="-457200">
              <a:buFont typeface="Wingdings" pitchFamily="2" charset="2"/>
              <a:buChar char="Ø"/>
              <a:defRPr/>
            </a:pPr>
            <a:r>
              <a:rPr lang="en-GB" sz="2400" dirty="0" smtClean="0"/>
              <a:t>Refer to key aspects of the criteria when assessing</a:t>
            </a:r>
          </a:p>
          <a:p>
            <a:pPr marL="457200" indent="-457200">
              <a:buFont typeface="Wingdings" pitchFamily="2" charset="2"/>
              <a:buChar char="Ø"/>
              <a:defRPr/>
            </a:pPr>
            <a:r>
              <a:rPr lang="en-GB" sz="2400" dirty="0" smtClean="0"/>
              <a:t>Share key points from examiner reports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r>
              <a:rPr lang="en-GB" b="1" dirty="0" smtClean="0"/>
              <a:t>Reflection time</a:t>
            </a:r>
            <a:endParaRPr lang="en-GB" b="1" dirty="0"/>
          </a:p>
        </p:txBody>
      </p:sp>
      <p:sp>
        <p:nvSpPr>
          <p:cNvPr id="3" name="Content Placeholder 2"/>
          <p:cNvSpPr>
            <a:spLocks noGrp="1"/>
          </p:cNvSpPr>
          <p:nvPr>
            <p:ph idx="1"/>
          </p:nvPr>
        </p:nvSpPr>
        <p:spPr>
          <a:xfrm>
            <a:off x="495141" y="1916114"/>
            <a:ext cx="8912543" cy="4210051"/>
          </a:xfrm>
        </p:spPr>
        <p:txBody>
          <a:bodyPr>
            <a:noAutofit/>
          </a:bodyPr>
          <a:lstStyle/>
          <a:p>
            <a:pPr marL="457200" indent="-457200">
              <a:spcAft>
                <a:spcPts val="500"/>
              </a:spcAft>
              <a:buNone/>
              <a:defRPr/>
            </a:pPr>
            <a:r>
              <a:rPr lang="en-GB" sz="2400" b="1" dirty="0" smtClean="0">
                <a:solidFill>
                  <a:schemeClr val="tx1"/>
                </a:solidFill>
              </a:rPr>
              <a:t>Students need time to develop</a:t>
            </a:r>
          </a:p>
          <a:p>
            <a:pPr marL="457200" indent="-457200">
              <a:buNone/>
              <a:defRPr/>
            </a:pPr>
            <a:r>
              <a:rPr lang="en-GB" sz="2400" dirty="0" smtClean="0">
                <a:solidFill>
                  <a:schemeClr val="tx1"/>
                </a:solidFill>
              </a:rPr>
              <a:t>Think about how you could include the following in your lessons </a:t>
            </a:r>
          </a:p>
          <a:p>
            <a:pPr marL="457200" indent="-457200">
              <a:spcAft>
                <a:spcPts val="500"/>
              </a:spcAft>
              <a:buNone/>
              <a:defRPr/>
            </a:pPr>
            <a:r>
              <a:rPr lang="en-GB" sz="2400" dirty="0" smtClean="0">
                <a:solidFill>
                  <a:schemeClr val="tx1"/>
                </a:solidFill>
              </a:rPr>
              <a:t>from the start of the course:</a:t>
            </a:r>
          </a:p>
          <a:p>
            <a:pPr marL="457200" indent="-457200">
              <a:spcAft>
                <a:spcPts val="500"/>
              </a:spcAft>
              <a:defRPr/>
            </a:pPr>
            <a:r>
              <a:rPr lang="en-GB" sz="2400" dirty="0" smtClean="0">
                <a:solidFill>
                  <a:schemeClr val="tx1"/>
                </a:solidFill>
              </a:rPr>
              <a:t>Reading time</a:t>
            </a:r>
          </a:p>
          <a:p>
            <a:pPr marL="457200" indent="-457200">
              <a:spcAft>
                <a:spcPts val="500"/>
              </a:spcAft>
              <a:defRPr/>
            </a:pPr>
            <a:r>
              <a:rPr lang="en-GB" sz="2400" dirty="0" smtClean="0">
                <a:solidFill>
                  <a:schemeClr val="tx1"/>
                </a:solidFill>
              </a:rPr>
              <a:t>Thinking time</a:t>
            </a:r>
          </a:p>
          <a:p>
            <a:pPr marL="457200" indent="-457200">
              <a:spcAft>
                <a:spcPts val="500"/>
              </a:spcAft>
              <a:defRPr/>
            </a:pPr>
            <a:r>
              <a:rPr lang="en-GB" sz="2400" dirty="0" smtClean="0">
                <a:solidFill>
                  <a:schemeClr val="tx1"/>
                </a:solidFill>
              </a:rPr>
              <a:t>Reflection/review time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7" y="1196976"/>
            <a:ext cx="8888473" cy="2232025"/>
          </a:xfrm>
        </p:spPr>
        <p:txBody>
          <a:bodyPr>
            <a:noAutofit/>
          </a:bodyPr>
          <a:lstStyle/>
          <a:p>
            <a:r>
              <a:rPr lang="en-GB" sz="2800" b="1" dirty="0" smtClean="0"/>
              <a:t>Session 5:</a:t>
            </a:r>
            <a:br>
              <a:rPr lang="en-GB" sz="2800" b="1" dirty="0" smtClean="0"/>
            </a:br>
            <a:r>
              <a:rPr lang="en-GB" sz="2800" b="1" dirty="0" smtClean="0"/>
              <a:t>What is the purpose of homework at A Level – and how can I ensure its value for both the students and the teacher?</a:t>
            </a:r>
            <a:endParaRPr lang="en-GB" sz="2800" dirty="0"/>
          </a:p>
        </p:txBody>
      </p:sp>
      <p:sp>
        <p:nvSpPr>
          <p:cNvPr id="3" name="Content Placeholder 2"/>
          <p:cNvSpPr>
            <a:spLocks noGrp="1"/>
          </p:cNvSpPr>
          <p:nvPr>
            <p:ph idx="1"/>
          </p:nvPr>
        </p:nvSpPr>
        <p:spPr>
          <a:xfrm>
            <a:off x="495141" y="3429000"/>
            <a:ext cx="8900508" cy="2736850"/>
          </a:xfrm>
        </p:spPr>
        <p:txBody>
          <a:bodyPr>
            <a:noAutofit/>
          </a:bodyPr>
          <a:lstStyle/>
          <a:p>
            <a:pPr>
              <a:buNone/>
            </a:pPr>
            <a:r>
              <a:rPr lang="en-GB" sz="2400" dirty="0" smtClean="0">
                <a:solidFill>
                  <a:schemeClr val="tx1"/>
                </a:solidFill>
              </a:rPr>
              <a:t>Training objectives:</a:t>
            </a:r>
          </a:p>
          <a:p>
            <a:r>
              <a:rPr lang="en-GB" sz="2400" dirty="0" smtClean="0">
                <a:solidFill>
                  <a:schemeClr val="tx1"/>
                </a:solidFill>
              </a:rPr>
              <a:t>To reflect on what makes homework challenging and worthwhile</a:t>
            </a:r>
          </a:p>
          <a:p>
            <a:r>
              <a:rPr lang="en-GB" sz="2400" dirty="0" smtClean="0">
                <a:solidFill>
                  <a:schemeClr val="tx1"/>
                </a:solidFill>
              </a:rPr>
              <a:t>To develop strategies for effective markin</a:t>
            </a:r>
            <a:r>
              <a:rPr lang="en-GB" sz="2800" dirty="0" smtClean="0">
                <a:solidFill>
                  <a:schemeClr val="tx1"/>
                </a:solidFill>
              </a:rPr>
              <a:t>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7" y="1196975"/>
            <a:ext cx="8888473" cy="719138"/>
          </a:xfrm>
        </p:spPr>
        <p:txBody>
          <a:bodyPr>
            <a:noAutofit/>
          </a:bodyPr>
          <a:lstStyle/>
          <a:p>
            <a:r>
              <a:rPr lang="en-GB" b="1" dirty="0" smtClean="0"/>
              <a:t>Key challenges:</a:t>
            </a:r>
            <a:endParaRPr lang="en-GB" b="1" dirty="0"/>
          </a:p>
        </p:txBody>
      </p:sp>
      <p:sp>
        <p:nvSpPr>
          <p:cNvPr id="7" name="Content Placeholder 6"/>
          <p:cNvSpPr>
            <a:spLocks noGrp="1"/>
          </p:cNvSpPr>
          <p:nvPr>
            <p:ph idx="1"/>
          </p:nvPr>
        </p:nvSpPr>
        <p:spPr>
          <a:xfrm>
            <a:off x="507177" y="1916113"/>
            <a:ext cx="8888474" cy="4249737"/>
          </a:xfrm>
        </p:spPr>
        <p:txBody>
          <a:bodyPr>
            <a:noAutofit/>
          </a:bodyPr>
          <a:lstStyle/>
          <a:p>
            <a:pPr>
              <a:spcAft>
                <a:spcPts val="500"/>
              </a:spcAft>
            </a:pPr>
            <a:r>
              <a:rPr lang="en-GB" sz="2400" dirty="0" smtClean="0">
                <a:solidFill>
                  <a:schemeClr val="tx1"/>
                </a:solidFill>
              </a:rPr>
              <a:t>Good homework is useful and challenging for the student.  </a:t>
            </a:r>
            <a:br>
              <a:rPr lang="en-GB" sz="2400" dirty="0" smtClean="0">
                <a:solidFill>
                  <a:schemeClr val="tx1"/>
                </a:solidFill>
              </a:rPr>
            </a:br>
            <a:r>
              <a:rPr lang="en-GB" sz="2400" dirty="0" smtClean="0">
                <a:solidFill>
                  <a:schemeClr val="tx1"/>
                </a:solidFill>
              </a:rPr>
              <a:t>It can consolidate work done in class, provide assessment opportunities and help develop creativity, problem-solving, independent study and research skills.</a:t>
            </a:r>
          </a:p>
          <a:p>
            <a:pPr>
              <a:spcAft>
                <a:spcPts val="500"/>
              </a:spcAft>
            </a:pPr>
            <a:endParaRPr lang="en-GB" sz="1200" dirty="0" smtClean="0">
              <a:solidFill>
                <a:schemeClr val="tx1"/>
              </a:solidFill>
            </a:endParaRPr>
          </a:p>
          <a:p>
            <a:pPr>
              <a:spcAft>
                <a:spcPts val="500"/>
              </a:spcAft>
            </a:pPr>
            <a:r>
              <a:rPr lang="en-GB" sz="2400" dirty="0" smtClean="0">
                <a:solidFill>
                  <a:schemeClr val="tx1"/>
                </a:solidFill>
              </a:rPr>
              <a:t>Good marking is a diagnostic tool that informs the teacher and aids planning. It not only grades work, but also gives praise and formative comments to the student.</a:t>
            </a:r>
          </a:p>
          <a:p>
            <a:endParaRPr lang="en-GB"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Session 1:</a:t>
            </a:r>
            <a:br>
              <a:rPr lang="en-GB" b="1" dirty="0" smtClean="0"/>
            </a:br>
            <a:r>
              <a:rPr lang="en-GB" b="1" dirty="0" smtClean="0"/>
              <a:t>What does the A Level course entail?</a:t>
            </a:r>
            <a:endParaRPr lang="en-GB" dirty="0"/>
          </a:p>
        </p:txBody>
      </p:sp>
      <p:sp>
        <p:nvSpPr>
          <p:cNvPr id="3" name="Content Placeholder 2"/>
          <p:cNvSpPr>
            <a:spLocks noGrp="1"/>
          </p:cNvSpPr>
          <p:nvPr>
            <p:ph idx="1"/>
          </p:nvPr>
        </p:nvSpPr>
        <p:spPr/>
        <p:txBody>
          <a:bodyPr>
            <a:noAutofit/>
          </a:bodyPr>
          <a:lstStyle/>
          <a:p>
            <a:pPr>
              <a:spcAft>
                <a:spcPts val="500"/>
              </a:spcAft>
              <a:buNone/>
            </a:pPr>
            <a:r>
              <a:rPr lang="en-GB" sz="2400" dirty="0" smtClean="0">
                <a:solidFill>
                  <a:schemeClr val="tx1"/>
                </a:solidFill>
              </a:rPr>
              <a:t>Training objectives:</a:t>
            </a:r>
          </a:p>
          <a:p>
            <a:pPr>
              <a:spcAft>
                <a:spcPts val="500"/>
              </a:spcAft>
            </a:pPr>
            <a:r>
              <a:rPr lang="en-GB" sz="2400" dirty="0" smtClean="0">
                <a:solidFill>
                  <a:schemeClr val="tx1"/>
                </a:solidFill>
              </a:rPr>
              <a:t>To familiarise colleagues with the specification</a:t>
            </a:r>
          </a:p>
          <a:p>
            <a:pPr>
              <a:spcAft>
                <a:spcPts val="500"/>
              </a:spcAft>
            </a:pPr>
            <a:r>
              <a:rPr lang="en-GB" sz="2400" dirty="0" smtClean="0">
                <a:solidFill>
                  <a:schemeClr val="tx1"/>
                </a:solidFill>
              </a:rPr>
              <a:t>To consider the impact of the specification on learning and teaching</a:t>
            </a:r>
          </a:p>
          <a:p>
            <a:pPr>
              <a:buNone/>
            </a:pPr>
            <a:endParaRPr lang="en-GB"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77" y="1196975"/>
            <a:ext cx="8888473" cy="719138"/>
          </a:xfrm>
        </p:spPr>
        <p:txBody>
          <a:bodyPr>
            <a:normAutofit/>
          </a:bodyPr>
          <a:lstStyle/>
          <a:p>
            <a:r>
              <a:rPr lang="en-GB" b="1" dirty="0" smtClean="0"/>
              <a:t>Key challenges:</a:t>
            </a:r>
            <a:endParaRPr lang="en-GB" b="1" dirty="0"/>
          </a:p>
        </p:txBody>
      </p:sp>
      <p:sp>
        <p:nvSpPr>
          <p:cNvPr id="7" name="Content Placeholder 6"/>
          <p:cNvSpPr>
            <a:spLocks noGrp="1"/>
          </p:cNvSpPr>
          <p:nvPr>
            <p:ph idx="1"/>
          </p:nvPr>
        </p:nvSpPr>
        <p:spPr>
          <a:xfrm>
            <a:off x="495141" y="1916114"/>
            <a:ext cx="8912543" cy="3817143"/>
          </a:xfrm>
        </p:spPr>
        <p:txBody>
          <a:bodyPr>
            <a:noAutofit/>
          </a:bodyPr>
          <a:lstStyle/>
          <a:p>
            <a:pPr>
              <a:spcAft>
                <a:spcPts val="500"/>
              </a:spcAft>
            </a:pPr>
            <a:r>
              <a:rPr lang="en-GB" sz="2400" dirty="0" smtClean="0">
                <a:solidFill>
                  <a:schemeClr val="tx1"/>
                </a:solidFill>
              </a:rPr>
              <a:t>A Level teachers need to be familiar with the specification </a:t>
            </a:r>
            <a:br>
              <a:rPr lang="en-GB" sz="2400" dirty="0" smtClean="0">
                <a:solidFill>
                  <a:schemeClr val="tx1"/>
                </a:solidFill>
              </a:rPr>
            </a:br>
            <a:r>
              <a:rPr lang="en-GB" sz="2400" dirty="0" smtClean="0">
                <a:solidFill>
                  <a:schemeClr val="tx1"/>
                </a:solidFill>
              </a:rPr>
              <a:t>in order to plan and focus their teaching.</a:t>
            </a:r>
          </a:p>
          <a:p>
            <a:pPr>
              <a:spcAft>
                <a:spcPts val="500"/>
              </a:spcAft>
            </a:pPr>
            <a:r>
              <a:rPr lang="en-GB" sz="2400" dirty="0" smtClean="0">
                <a:solidFill>
                  <a:schemeClr val="tx1"/>
                </a:solidFill>
              </a:rPr>
              <a:t>They will need to share accurate and up-to-date information about the specification with students, parents, colleagues, exams officers, leadership team and others. </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r>
              <a:rPr lang="en-GB" b="1" dirty="0" smtClean="0"/>
              <a:t>The specification</a:t>
            </a:r>
            <a:endParaRPr lang="en-GB" b="1" dirty="0"/>
          </a:p>
        </p:txBody>
      </p:sp>
      <p:sp>
        <p:nvSpPr>
          <p:cNvPr id="5" name="Content Placeholder 4"/>
          <p:cNvSpPr>
            <a:spLocks noGrp="1"/>
          </p:cNvSpPr>
          <p:nvPr>
            <p:ph idx="1"/>
          </p:nvPr>
        </p:nvSpPr>
        <p:spPr>
          <a:xfrm>
            <a:off x="495141" y="1916114"/>
            <a:ext cx="8912543" cy="1512887"/>
          </a:xfrm>
        </p:spPr>
        <p:txBody>
          <a:bodyPr>
            <a:normAutofit/>
          </a:bodyPr>
          <a:lstStyle/>
          <a:p>
            <a:r>
              <a:rPr lang="en-GB" b="1" dirty="0" smtClean="0">
                <a:solidFill>
                  <a:schemeClr val="tx1"/>
                </a:solidFill>
              </a:rPr>
              <a:t>Task</a:t>
            </a:r>
            <a:r>
              <a:rPr lang="en-GB" dirty="0" smtClean="0">
                <a:solidFill>
                  <a:schemeClr val="tx1"/>
                </a:solidFill>
              </a:rPr>
              <a:t>: complete the sheet</a:t>
            </a:r>
            <a:r>
              <a:rPr lang="en-GB" dirty="0" smtClean="0"/>
              <a:t> ‘What’s in the spec?’</a:t>
            </a:r>
          </a:p>
          <a:p>
            <a:endParaRPr lang="en-GB" dirty="0" smtClean="0"/>
          </a:p>
          <a:p>
            <a:pPr>
              <a:buNone/>
            </a:pPr>
            <a:endParaRPr lang="en-GB" dirty="0"/>
          </a:p>
        </p:txBody>
      </p:sp>
      <p:sp>
        <p:nvSpPr>
          <p:cNvPr id="9" name="Rounded Rectangular Callout 8"/>
          <p:cNvSpPr/>
          <p:nvPr/>
        </p:nvSpPr>
        <p:spPr>
          <a:xfrm>
            <a:off x="507176" y="2636912"/>
            <a:ext cx="2846088" cy="1368000"/>
          </a:xfrm>
          <a:prstGeom prst="wedgeRoundRectCallout">
            <a:avLst>
              <a:gd name="adj1" fmla="val -699"/>
              <a:gd name="adj2" fmla="val 82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How much did you know without looking it up?</a:t>
            </a:r>
            <a:endParaRPr lang="en-GB" sz="2200" dirty="0">
              <a:latin typeface="Arial" pitchFamily="34" charset="0"/>
            </a:endParaRPr>
          </a:p>
        </p:txBody>
      </p:sp>
      <p:sp>
        <p:nvSpPr>
          <p:cNvPr id="10" name="Rounded Rectangular Callout 9"/>
          <p:cNvSpPr/>
          <p:nvPr/>
        </p:nvSpPr>
        <p:spPr>
          <a:xfrm>
            <a:off x="507176" y="4797152"/>
            <a:ext cx="2924063" cy="1368000"/>
          </a:xfrm>
          <a:prstGeom prst="wedgeRoundRectCallout">
            <a:avLst>
              <a:gd name="adj1" fmla="val 34956"/>
              <a:gd name="adj2" fmla="val -892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How confidently could you describe the spec?</a:t>
            </a:r>
            <a:endParaRPr lang="en-GB" sz="2200" dirty="0">
              <a:latin typeface="Arial" pitchFamily="34" charset="0"/>
            </a:endParaRPr>
          </a:p>
        </p:txBody>
      </p:sp>
      <p:sp>
        <p:nvSpPr>
          <p:cNvPr id="11" name="Rounded Rectangular Callout 10"/>
          <p:cNvSpPr/>
          <p:nvPr/>
        </p:nvSpPr>
        <p:spPr>
          <a:xfrm>
            <a:off x="6471587" y="4797850"/>
            <a:ext cx="2924063" cy="1368000"/>
          </a:xfrm>
          <a:prstGeom prst="wedgeRoundRectCallout">
            <a:avLst>
              <a:gd name="adj1" fmla="val -72801"/>
              <a:gd name="adj2" fmla="val 8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Who is responsible for communicating spec-related info?</a:t>
            </a:r>
            <a:endParaRPr lang="en-GB" sz="2200" dirty="0">
              <a:latin typeface="Arial" pitchFamily="34" charset="0"/>
            </a:endParaRPr>
          </a:p>
        </p:txBody>
      </p:sp>
      <p:sp>
        <p:nvSpPr>
          <p:cNvPr id="12" name="Rounded Rectangular Callout 11"/>
          <p:cNvSpPr/>
          <p:nvPr/>
        </p:nvSpPr>
        <p:spPr>
          <a:xfrm>
            <a:off x="3489381" y="3429000"/>
            <a:ext cx="2924063" cy="1368000"/>
          </a:xfrm>
          <a:prstGeom prst="wedgeRoundRectCallout">
            <a:avLst>
              <a:gd name="adj1" fmla="val 37933"/>
              <a:gd name="adj2" fmla="val 812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Have you learnt anything new?</a:t>
            </a:r>
            <a:endParaRPr lang="en-GB" sz="2200" dirty="0">
              <a:latin typeface="Arial" pitchFamily="34" charset="0"/>
            </a:endParaRPr>
          </a:p>
        </p:txBody>
      </p:sp>
      <p:sp>
        <p:nvSpPr>
          <p:cNvPr id="13" name="Rounded Rectangular Callout 12"/>
          <p:cNvSpPr/>
          <p:nvPr/>
        </p:nvSpPr>
        <p:spPr>
          <a:xfrm>
            <a:off x="6471587" y="2636838"/>
            <a:ext cx="2924063" cy="1368000"/>
          </a:xfrm>
          <a:prstGeom prst="wedgeRoundRectCallout">
            <a:avLst>
              <a:gd name="adj1" fmla="val 15881"/>
              <a:gd name="adj2" fmla="val 905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latin typeface="Arial" pitchFamily="34" charset="0"/>
              </a:rPr>
              <a:t>How accessible is this information in your school?</a:t>
            </a:r>
            <a:endParaRPr lang="en-GB" sz="2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lstStyle/>
          <a:p>
            <a:r>
              <a:rPr lang="en-GB" b="1" dirty="0" smtClean="0"/>
              <a:t>The specification</a:t>
            </a:r>
            <a:endParaRPr lang="en-GB" b="1" dirty="0"/>
          </a:p>
        </p:txBody>
      </p:sp>
      <p:sp>
        <p:nvSpPr>
          <p:cNvPr id="5" name="Content Placeholder 4"/>
          <p:cNvSpPr>
            <a:spLocks noGrp="1"/>
          </p:cNvSpPr>
          <p:nvPr>
            <p:ph idx="1"/>
          </p:nvPr>
        </p:nvSpPr>
        <p:spPr>
          <a:xfrm>
            <a:off x="495141" y="1916113"/>
            <a:ext cx="8912543" cy="1313296"/>
          </a:xfrm>
        </p:spPr>
        <p:txBody>
          <a:bodyPr>
            <a:noAutofit/>
          </a:bodyPr>
          <a:lstStyle/>
          <a:p>
            <a:pPr>
              <a:spcAft>
                <a:spcPts val="500"/>
              </a:spcAft>
              <a:buNone/>
            </a:pPr>
            <a:r>
              <a:rPr lang="en-GB" sz="2400" dirty="0" smtClean="0">
                <a:solidFill>
                  <a:schemeClr val="tx1"/>
                </a:solidFill>
              </a:rPr>
              <a:t>To share and consolidate knowledge:</a:t>
            </a:r>
          </a:p>
          <a:p>
            <a:pPr>
              <a:spcAft>
                <a:spcPts val="500"/>
              </a:spcAft>
            </a:pPr>
            <a:r>
              <a:rPr lang="en-GB" sz="2400" b="1" dirty="0" smtClean="0">
                <a:solidFill>
                  <a:schemeClr val="tx1"/>
                </a:solidFill>
              </a:rPr>
              <a:t>Quiz</a:t>
            </a:r>
            <a:r>
              <a:rPr lang="en-GB" sz="2400" dirty="0" smtClean="0">
                <a:solidFill>
                  <a:schemeClr val="tx1"/>
                </a:solidFill>
              </a:rPr>
              <a:t>: </a:t>
            </a:r>
            <a:r>
              <a:rPr lang="en-GB" sz="2400" dirty="0" smtClean="0"/>
              <a:t>‘Getting to know the specification’</a:t>
            </a:r>
          </a:p>
          <a:p>
            <a:endParaRPr lang="en-GB" sz="2400" dirty="0"/>
          </a:p>
        </p:txBody>
      </p:sp>
      <p:pic>
        <p:nvPicPr>
          <p:cNvPr id="5122" name="Picture 2" descr="E:\2007_06_20\IMG_5147.JPG"/>
          <p:cNvPicPr>
            <a:picLocks noChangeAspect="1" noChangeArrowheads="1"/>
          </p:cNvPicPr>
          <p:nvPr/>
        </p:nvPicPr>
        <p:blipFill>
          <a:blip r:embed="rId3" cstate="print"/>
          <a:srcRect l="28631" t="53008" r="35910" b="16401"/>
          <a:stretch>
            <a:fillRect/>
          </a:stretch>
        </p:blipFill>
        <p:spPr bwMode="auto">
          <a:xfrm>
            <a:off x="2661073" y="3429000"/>
            <a:ext cx="4580681" cy="27368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ermuda 2007\2008_0218newcamera10067.JPG"/>
          <p:cNvPicPr>
            <a:picLocks noChangeAspect="1" noChangeArrowheads="1"/>
          </p:cNvPicPr>
          <p:nvPr/>
        </p:nvPicPr>
        <p:blipFill>
          <a:blip r:embed="rId2" cstate="print"/>
          <a:srcRect r="36613" b="24800"/>
          <a:stretch>
            <a:fillRect/>
          </a:stretch>
        </p:blipFill>
        <p:spPr bwMode="auto">
          <a:xfrm>
            <a:off x="3285820" y="3429000"/>
            <a:ext cx="3331188" cy="2736850"/>
          </a:xfrm>
          <a:prstGeom prst="rect">
            <a:avLst/>
          </a:prstGeom>
          <a:noFill/>
        </p:spPr>
      </p:pic>
      <p:sp>
        <p:nvSpPr>
          <p:cNvPr id="2" name="Title 1"/>
          <p:cNvSpPr>
            <a:spLocks noGrp="1"/>
          </p:cNvSpPr>
          <p:nvPr>
            <p:ph type="title"/>
          </p:nvPr>
        </p:nvSpPr>
        <p:spPr/>
        <p:txBody>
          <a:bodyPr>
            <a:normAutofit/>
          </a:bodyPr>
          <a:lstStyle/>
          <a:p>
            <a:r>
              <a:rPr lang="en-GB" b="1" dirty="0" smtClean="0"/>
              <a:t>‘What does the specification mean to us?’</a:t>
            </a:r>
            <a:endParaRPr lang="en-GB" b="1" dirty="0"/>
          </a:p>
        </p:txBody>
      </p:sp>
      <p:sp>
        <p:nvSpPr>
          <p:cNvPr id="5" name="Content Placeholder 4"/>
          <p:cNvSpPr>
            <a:spLocks noGrp="1"/>
          </p:cNvSpPr>
          <p:nvPr>
            <p:ph idx="1"/>
          </p:nvPr>
        </p:nvSpPr>
        <p:spPr>
          <a:xfrm>
            <a:off x="495141" y="1916114"/>
            <a:ext cx="4456271" cy="720725"/>
          </a:xfrm>
        </p:spPr>
        <p:txBody>
          <a:bodyPr>
            <a:normAutofit/>
          </a:bodyPr>
          <a:lstStyle/>
          <a:p>
            <a:pPr>
              <a:buNone/>
            </a:pPr>
            <a:r>
              <a:rPr lang="en-GB" sz="3200" dirty="0" smtClean="0">
                <a:solidFill>
                  <a:schemeClr val="tx1"/>
                </a:solidFill>
              </a:rPr>
              <a:t>Time to </a:t>
            </a:r>
            <a:r>
              <a:rPr lang="en-GB" sz="3200" dirty="0">
                <a:solidFill>
                  <a:schemeClr val="tx1"/>
                </a:solidFill>
              </a:rPr>
              <a:t>r</a:t>
            </a:r>
            <a:r>
              <a:rPr lang="en-GB" sz="3200" dirty="0" smtClean="0">
                <a:solidFill>
                  <a:schemeClr val="tx1"/>
                </a:solidFill>
              </a:rPr>
              <a:t>eflect</a:t>
            </a:r>
            <a:endParaRPr lang="en-GB" sz="3200" dirty="0">
              <a:solidFill>
                <a:schemeClr val="tx1"/>
              </a:solidFill>
            </a:endParaRPr>
          </a:p>
        </p:txBody>
      </p:sp>
      <p:sp>
        <p:nvSpPr>
          <p:cNvPr id="10" name="Cloud Callout 9"/>
          <p:cNvSpPr/>
          <p:nvPr/>
        </p:nvSpPr>
        <p:spPr>
          <a:xfrm>
            <a:off x="4561494" y="1916113"/>
            <a:ext cx="2729428" cy="1584176"/>
          </a:xfrm>
          <a:prstGeom prst="cloudCallout">
            <a:avLst>
              <a:gd name="adj1" fmla="val -39608"/>
              <a:gd name="adj2" fmla="val 75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latin typeface="Arial" pitchFamily="34" charset="0"/>
              </a:rPr>
              <a:t>Facts</a:t>
            </a:r>
            <a:endParaRPr lang="en-GB" sz="3600" dirty="0">
              <a:latin typeface="Arial" pitchFamily="34" charset="0"/>
            </a:endParaRPr>
          </a:p>
        </p:txBody>
      </p:sp>
      <p:sp>
        <p:nvSpPr>
          <p:cNvPr id="11" name="Cloud Callout 10"/>
          <p:cNvSpPr/>
          <p:nvPr/>
        </p:nvSpPr>
        <p:spPr>
          <a:xfrm>
            <a:off x="6042352" y="2636838"/>
            <a:ext cx="3353298" cy="1872208"/>
          </a:xfrm>
          <a:prstGeom prst="cloudCallout">
            <a:avLst>
              <a:gd name="adj1" fmla="val -71674"/>
              <a:gd name="adj2" fmla="val 30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Arial" pitchFamily="34" charset="0"/>
              </a:rPr>
              <a:t>Practicalities</a:t>
            </a:r>
            <a:endParaRPr lang="en-GB" sz="2800" dirty="0">
              <a:latin typeface="Arial" pitchFamily="34" charset="0"/>
            </a:endParaRPr>
          </a:p>
        </p:txBody>
      </p:sp>
      <p:sp>
        <p:nvSpPr>
          <p:cNvPr id="12" name="Cloud Callout 11"/>
          <p:cNvSpPr/>
          <p:nvPr/>
        </p:nvSpPr>
        <p:spPr>
          <a:xfrm>
            <a:off x="507177" y="2636838"/>
            <a:ext cx="3898350" cy="1908000"/>
          </a:xfrm>
          <a:prstGeom prst="cloudCallout">
            <a:avLst>
              <a:gd name="adj1" fmla="val 53096"/>
              <a:gd name="adj2" fmla="val 466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Arial" pitchFamily="34" charset="0"/>
              </a:rPr>
              <a:t>Implications</a:t>
            </a:r>
            <a:endParaRPr lang="en-GB" sz="3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07" y="1196975"/>
            <a:ext cx="8912543" cy="1930226"/>
          </a:xfrm>
        </p:spPr>
        <p:txBody>
          <a:bodyPr>
            <a:normAutofit/>
          </a:bodyPr>
          <a:lstStyle/>
          <a:p>
            <a:r>
              <a:rPr lang="en-GB" b="1" dirty="0" smtClean="0"/>
              <a:t> </a:t>
            </a:r>
            <a:r>
              <a:rPr lang="en-GB" sz="2800" b="1" dirty="0" smtClean="0"/>
              <a:t>Session 2:</a:t>
            </a:r>
            <a:br>
              <a:rPr lang="en-GB" sz="2800" b="1" dirty="0" smtClean="0"/>
            </a:br>
            <a:r>
              <a:rPr lang="en-GB" sz="2800" b="1" dirty="0" smtClean="0"/>
              <a:t> What are the needs and expectations of the</a:t>
            </a:r>
            <a:br>
              <a:rPr lang="en-GB" sz="2800" b="1" dirty="0" smtClean="0"/>
            </a:br>
            <a:r>
              <a:rPr lang="en-GB" sz="2800" b="1" dirty="0" smtClean="0"/>
              <a:t>  A Level students in my group?</a:t>
            </a:r>
            <a:endParaRPr lang="en-GB" sz="2800" dirty="0"/>
          </a:p>
        </p:txBody>
      </p:sp>
      <p:sp>
        <p:nvSpPr>
          <p:cNvPr id="3" name="Content Placeholder 2"/>
          <p:cNvSpPr>
            <a:spLocks noGrp="1"/>
          </p:cNvSpPr>
          <p:nvPr>
            <p:ph idx="1"/>
          </p:nvPr>
        </p:nvSpPr>
        <p:spPr>
          <a:xfrm>
            <a:off x="495141" y="2996952"/>
            <a:ext cx="8912543" cy="2808312"/>
          </a:xfrm>
        </p:spPr>
        <p:txBody>
          <a:bodyPr>
            <a:noAutofit/>
          </a:bodyPr>
          <a:lstStyle/>
          <a:p>
            <a:pPr>
              <a:spcAft>
                <a:spcPts val="500"/>
              </a:spcAft>
              <a:buNone/>
            </a:pPr>
            <a:r>
              <a:rPr lang="en-GB" sz="2400" dirty="0" smtClean="0">
                <a:solidFill>
                  <a:schemeClr val="tx1"/>
                </a:solidFill>
              </a:rPr>
              <a:t>Training objectives:</a:t>
            </a:r>
          </a:p>
          <a:p>
            <a:pPr>
              <a:spcAft>
                <a:spcPts val="500"/>
              </a:spcAft>
            </a:pPr>
            <a:r>
              <a:rPr lang="en-GB" sz="2400" dirty="0" smtClean="0">
                <a:solidFill>
                  <a:schemeClr val="tx1"/>
                </a:solidFill>
              </a:rPr>
              <a:t>To consider the range of students studying A Level languages and the challenges they pose</a:t>
            </a:r>
          </a:p>
          <a:p>
            <a:pPr>
              <a:spcAft>
                <a:spcPts val="500"/>
              </a:spcAft>
            </a:pPr>
            <a:r>
              <a:rPr lang="en-GB" sz="2400" dirty="0" smtClean="0">
                <a:solidFill>
                  <a:schemeClr val="tx1"/>
                </a:solidFill>
              </a:rPr>
              <a:t>To reflect on the skills they have already and the skills they will need to acquire</a:t>
            </a:r>
          </a:p>
          <a:p>
            <a:pPr>
              <a:spcAft>
                <a:spcPts val="500"/>
              </a:spcAft>
            </a:pPr>
            <a:endParaRPr lang="en-GB" dirty="0" smtClean="0"/>
          </a:p>
          <a:p>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186743"/>
            <a:ext cx="8912543" cy="729370"/>
          </a:xfrm>
        </p:spPr>
        <p:txBody>
          <a:bodyPr>
            <a:noAutofit/>
          </a:bodyPr>
          <a:lstStyle/>
          <a:p>
            <a:r>
              <a:rPr lang="en-GB" b="1" dirty="0" smtClean="0"/>
              <a:t>Key challenges:</a:t>
            </a:r>
            <a:endParaRPr lang="en-GB" b="1" dirty="0"/>
          </a:p>
        </p:txBody>
      </p:sp>
      <p:sp>
        <p:nvSpPr>
          <p:cNvPr id="3" name="Content Placeholder 2"/>
          <p:cNvSpPr>
            <a:spLocks noGrp="1"/>
          </p:cNvSpPr>
          <p:nvPr>
            <p:ph idx="1"/>
          </p:nvPr>
        </p:nvSpPr>
        <p:spPr>
          <a:xfrm>
            <a:off x="486916" y="2060848"/>
            <a:ext cx="8912543" cy="3849292"/>
          </a:xfrm>
        </p:spPr>
        <p:txBody>
          <a:bodyPr>
            <a:noAutofit/>
          </a:bodyPr>
          <a:lstStyle/>
          <a:p>
            <a:r>
              <a:rPr lang="en-GB" sz="2400" dirty="0" smtClean="0">
                <a:solidFill>
                  <a:schemeClr val="tx1"/>
                </a:solidFill>
              </a:rPr>
              <a:t>A Level teachers need to understand their students’ starting point</a:t>
            </a:r>
            <a:r>
              <a:rPr lang="en-GB" sz="2400" dirty="0">
                <a:solidFill>
                  <a:schemeClr val="tx1"/>
                </a:solidFill>
              </a:rPr>
              <a:t> </a:t>
            </a:r>
            <a:r>
              <a:rPr lang="en-GB" sz="2400" dirty="0" smtClean="0">
                <a:solidFill>
                  <a:schemeClr val="tx1"/>
                </a:solidFill>
              </a:rPr>
              <a:t>and their aspirations.</a:t>
            </a:r>
          </a:p>
          <a:p>
            <a:r>
              <a:rPr lang="en-GB" sz="2400" dirty="0" smtClean="0">
                <a:solidFill>
                  <a:schemeClr val="tx1"/>
                </a:solidFill>
              </a:rPr>
              <a:t>Students’ differing needs and expectations can be challenging, and require thoughtful planning and differentiated teaching.</a:t>
            </a:r>
          </a:p>
          <a:p>
            <a:r>
              <a:rPr lang="en-GB" sz="2400" dirty="0" smtClean="0">
                <a:solidFill>
                  <a:schemeClr val="tx1"/>
                </a:solidFill>
              </a:rPr>
              <a:t>All students require </a:t>
            </a:r>
            <a:r>
              <a:rPr lang="en-GB" sz="2400" i="1" dirty="0" smtClean="0">
                <a:solidFill>
                  <a:schemeClr val="tx1"/>
                </a:solidFill>
              </a:rPr>
              <a:t>knowledge</a:t>
            </a:r>
            <a:r>
              <a:rPr lang="en-GB" sz="2400" dirty="0" smtClean="0">
                <a:solidFill>
                  <a:schemeClr val="tx1"/>
                </a:solidFill>
              </a:rPr>
              <a:t> and </a:t>
            </a:r>
            <a:r>
              <a:rPr lang="en-GB" sz="2400" i="1" dirty="0" smtClean="0">
                <a:solidFill>
                  <a:schemeClr val="tx1"/>
                </a:solidFill>
              </a:rPr>
              <a:t>confidence</a:t>
            </a:r>
            <a:r>
              <a:rPr lang="en-GB" sz="2400" dirty="0" smtClean="0">
                <a:solidFill>
                  <a:schemeClr val="tx1"/>
                </a:solidFill>
              </a:rPr>
              <a:t> in the language, plus many transferable skills.</a:t>
            </a:r>
            <a:endParaRPr lang="en-GB" sz="2400"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hrough the keyhole - who is in my group?&amp;#x0D;&amp;#x0A;&amp;quot;&quot;/&gt;&lt;property id=&quot;20307&quot; value=&quot;257&quot;/&gt;&lt;/object&gt;&lt;object type=&quot;3&quot; unique_id=&quot;10005&quot;&gt;&lt;property id=&quot;20148&quot; value=&quot;5&quot;/&gt;&lt;property id=&quot;20300&quot; value=&quot;Slide 2 - &amp;quot;Through the keyhole - who is in my group?&amp;#x0D;&amp;#x0A;&amp;quot;&quot;/&gt;&lt;property id=&quot;20307&quot; value=&quot;258&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Pedagogy_PPTtemp_JC</Template>
  <TotalTime>2712</TotalTime>
  <Words>823</Words>
  <Application>Microsoft Office PowerPoint</Application>
  <PresentationFormat>Custom</PresentationFormat>
  <Paragraphs>152</Paragraphs>
  <Slides>27</Slides>
  <Notes>7</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Custom Design</vt:lpstr>
      <vt:lpstr>Office Theme</vt:lpstr>
      <vt:lpstr>1_Custom Design</vt:lpstr>
      <vt:lpstr>PowerPoint Presentation</vt:lpstr>
      <vt:lpstr>Effective A Level languages teaching</vt:lpstr>
      <vt:lpstr>Session 1: What does the A Level course entail?</vt:lpstr>
      <vt:lpstr>Key challenges:</vt:lpstr>
      <vt:lpstr>The specification</vt:lpstr>
      <vt:lpstr>The specification</vt:lpstr>
      <vt:lpstr>‘What does the specification mean to us?’</vt:lpstr>
      <vt:lpstr> Session 2:  What are the needs and expectations of the   A Level students in my group?</vt:lpstr>
      <vt:lpstr>Key challenges:</vt:lpstr>
      <vt:lpstr>Through the keyhole – who is in my group? </vt:lpstr>
      <vt:lpstr>Through the keyhole – who is in my group? </vt:lpstr>
      <vt:lpstr>Student challenges – card activity 1</vt:lpstr>
      <vt:lpstr>Card activity 2</vt:lpstr>
      <vt:lpstr>What do students need?</vt:lpstr>
      <vt:lpstr>Session 3: What should be my priorities for teaching?</vt:lpstr>
      <vt:lpstr>Key challenges:</vt:lpstr>
      <vt:lpstr>What really matters?</vt:lpstr>
      <vt:lpstr>What influences my priorities?</vt:lpstr>
      <vt:lpstr>Time for reflection</vt:lpstr>
      <vt:lpstr> Session 4: How do I establish routines and good practice from the beginning of the course? </vt:lpstr>
      <vt:lpstr>Key challenges:</vt:lpstr>
      <vt:lpstr>Target Language</vt:lpstr>
      <vt:lpstr>Lesson starters</vt:lpstr>
      <vt:lpstr>Setting the exam context</vt:lpstr>
      <vt:lpstr>Reflection time</vt:lpstr>
      <vt:lpstr>Session 5: What is the purpose of homework at A Level – and how can I ensure its value for both the students and the teacher?</vt:lpstr>
      <vt:lpstr>Key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the keyhole - who is in my group?</dc:title>
  <dc:creator>User</dc:creator>
  <cp:lastModifiedBy>Helen</cp:lastModifiedBy>
  <cp:revision>246</cp:revision>
  <dcterms:created xsi:type="dcterms:W3CDTF">2010-04-27T15:38:54Z</dcterms:created>
  <dcterms:modified xsi:type="dcterms:W3CDTF">2012-09-27T10:47:10Z</dcterms:modified>
</cp:coreProperties>
</file>