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2" r:id="rId3"/>
  </p:sldMasterIdLst>
  <p:notesMasterIdLst>
    <p:notesMasterId r:id="rId22"/>
  </p:notesMasterIdLst>
  <p:sldIdLst>
    <p:sldId id="274" r:id="rId4"/>
    <p:sldId id="257" r:id="rId5"/>
    <p:sldId id="258" r:id="rId6"/>
    <p:sldId id="264" r:id="rId7"/>
    <p:sldId id="259" r:id="rId8"/>
    <p:sldId id="260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63" r:id="rId18"/>
    <p:sldId id="267" r:id="rId19"/>
    <p:sldId id="265" r:id="rId20"/>
    <p:sldId id="256" r:id="rId21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04" y="-90"/>
      </p:cViewPr>
      <p:guideLst>
        <p:guide orient="horz" pos="2160"/>
        <p:guide orient="horz" pos="1661"/>
        <p:guide orient="horz" pos="1207"/>
        <p:guide orient="horz" pos="754"/>
        <p:guide orient="horz" pos="3884"/>
        <p:guide pos="3119"/>
        <p:guide pos="5919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2B29F97-36C1-4083-9184-85361A9546FC}" type="datetimeFigureOut">
              <a:rPr lang="en-GB" smtClean="0"/>
              <a:pPr/>
              <a:t>27/09/2012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3726DD8-8073-41F8-80F9-A3FF1F93C9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3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26DD8-8073-41F8-80F9-A3FF1F93C90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141" y="6356352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83E9A1DC-4E72-4426-8067-1340C5AC60BB}" type="datetime1">
              <a:rPr lang="en-GB" smtClean="0"/>
              <a:pPr/>
              <a:t>27/09/2012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3465" y="6356352"/>
            <a:ext cx="31358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025" y="6356352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0DEC8179-83EE-43BC-9D87-40B9F4340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7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1186743"/>
            <a:ext cx="5941695" cy="35408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93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F5381-FBCB-410A-9F8A-845CABF178D2}" type="datetimeFigureOut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9/27/2012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65576-D128-4B61-BF83-AD80E86BB5ED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35AC6A2-387D-4C2C-AB29-5346BE0742D6}" type="datetime1">
              <a:rPr lang="en-GB" smtClean="0"/>
              <a:pPr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DEC8179-83EE-43BC-9D87-40B9F43407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600201"/>
            <a:ext cx="8912543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8EDC049-F6C4-4BA9-8D15-89AEE19A5A9E}" type="datetime1">
              <a:rPr lang="en-GB" smtClean="0"/>
              <a:pPr/>
              <a:t>27/09/2012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DEC8179-83EE-43BC-9D87-40B9F43407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32"/>
            <a:ext cx="8417401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712" y="3886200"/>
            <a:ext cx="767468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5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1143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2619760"/>
            <a:ext cx="8912543" cy="350640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2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3" y="2619760"/>
            <a:ext cx="4272062" cy="350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1143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135623" y="2619760"/>
            <a:ext cx="4272062" cy="35064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495141" y="1186743"/>
            <a:ext cx="8912543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63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srgbClr val="B34A22"/>
                </a:solidFill>
                <a:latin typeface="Arial"/>
              </a:rPr>
              <a:t>Click to edit Master title style</a:t>
            </a:r>
            <a:endParaRPr lang="en-US" sz="3000" dirty="0">
              <a:solidFill>
                <a:srgbClr val="B34A22"/>
              </a:solidFill>
              <a:latin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4927086"/>
              </p:ext>
            </p:extLst>
          </p:nvPr>
        </p:nvGraphicFramePr>
        <p:xfrm>
          <a:off x="495144" y="2642546"/>
          <a:ext cx="8738463" cy="224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411"/>
                <a:gridCol w="1456411"/>
                <a:gridCol w="1456411"/>
                <a:gridCol w="1456411"/>
                <a:gridCol w="1456411"/>
                <a:gridCol w="1456411"/>
              </a:tblGrid>
              <a:tr h="37362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Table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Head 01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02</a:t>
                      </a: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03</a:t>
                      </a: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04</a:t>
                      </a: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05</a:t>
                      </a: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Table Head 06</a:t>
                      </a:r>
                    </a:p>
                  </a:txBody>
                  <a:tcPr marL="91411" marR="9141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</a:tr>
              <a:tr h="3736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Table contents</a:t>
                      </a:r>
                      <a:r>
                        <a:rPr lang="en-GB" sz="1000" dirty="0" smtClean="0">
                          <a:effectLst/>
                          <a:latin typeface="Arial"/>
                        </a:rPr>
                        <a:t> 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91411" marR="914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2712" y="2130432"/>
            <a:ext cx="8417401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B34A22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1435100"/>
            <a:ext cx="325796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1" y="1435100"/>
            <a:ext cx="5535954" cy="46910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2" y="1435103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24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hyperlink" Target="http://www.nationalarchives.gov.uk/doc/open-government-licence/open-government-licence.htm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2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5"/>
            <a:ext cx="89125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5464"/>
              </p:ext>
            </p:extLst>
          </p:nvPr>
        </p:nvGraphicFramePr>
        <p:xfrm>
          <a:off x="977588" y="260652"/>
          <a:ext cx="4442894" cy="45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30"/>
                <a:gridCol w="506495"/>
                <a:gridCol w="596709"/>
                <a:gridCol w="368182"/>
                <a:gridCol w="2309978"/>
              </a:tblGrid>
              <a:tr h="4520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RM1</a:t>
                      </a: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8558" marR="68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/>
                      </a:endParaRPr>
                    </a:p>
                  </a:txBody>
                  <a:tcPr marL="91411" marR="914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r>
                        <a:rPr lang="en-GB" sz="9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8558" marR="68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370"/>
                        </a:spcAft>
                      </a:pPr>
                      <a:endParaRPr lang="en-GB" sz="9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8558" marR="68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37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 pitchFamily="34" charset="0"/>
                        </a:rPr>
                        <a:t>Reading Module 1</a:t>
                      </a:r>
                      <a:endParaRPr lang="en-GB" sz="7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 pitchFamily="34" charset="0"/>
                      </a:endParaRPr>
                    </a:p>
                  </a:txBody>
                  <a:tcPr marL="68558" marR="6855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577924" y="6356355"/>
            <a:ext cx="594143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  <a:hlinkClick r:id="rId10"/>
                <a:hlinkMouseOver r:id="" action="ppaction://hlinkshowjump?jump=nextslide"/>
              </a:rPr>
              <a:t>Produced by CfBT Education Trust on behalf of the Department for Education </a:t>
            </a:r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/>
              </a:rPr>
              <a:t>© Crown copyright 2012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985014" y="6356355"/>
            <a:ext cx="3469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B69579-9FE7-BC44-9FB1-9838DDB5AC5B}" type="slidenum">
              <a:rPr lang="en-US" sz="800" smtClean="0">
                <a:latin typeface="Arial"/>
              </a:rPr>
              <a:pPr algn="r"/>
              <a:t>‹#›</a:t>
            </a:fld>
            <a:endParaRPr lang="en-US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34A2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 txBox="1">
            <a:spLocks/>
          </p:cNvSpPr>
          <p:nvPr/>
        </p:nvSpPr>
        <p:spPr bwMode="auto">
          <a:xfrm>
            <a:off x="560473" y="4254500"/>
            <a:ext cx="76746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3000" smtClean="0">
                <a:solidFill>
                  <a:srgbClr val="FFFFFF"/>
                </a:solidFill>
                <a:latin typeface="Arial" charset="0"/>
                <a:cs typeface="Arial" charset="0"/>
              </a:rPr>
              <a:t>Reading </a:t>
            </a:r>
            <a:r>
              <a:rPr lang="en-GB" sz="3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Module </a:t>
            </a:r>
            <a:r>
              <a:rPr lang="en-GB" sz="3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 (RM1)</a:t>
            </a:r>
            <a:endParaRPr lang="en-GB" sz="3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GB" sz="16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Resource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SJB Paris Oct05\IMG_287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3124" y="1196975"/>
            <a:ext cx="7196577" cy="49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Paris Primary Residential June 2007\2007_06_24\IMG_517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805" y="1196976"/>
            <a:ext cx="776321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SJB Paris Mar05\IMG_153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879" y="1196975"/>
            <a:ext cx="6613069" cy="49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60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3350"/>
          <a:stretch>
            <a:fillRect/>
          </a:stretch>
        </p:blipFill>
        <p:spPr>
          <a:xfrm>
            <a:off x="507177" y="1196975"/>
            <a:ext cx="8888473" cy="451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76" y="1196033"/>
            <a:ext cx="8912543" cy="720080"/>
          </a:xfrm>
        </p:spPr>
        <p:txBody>
          <a:bodyPr>
            <a:normAutofit/>
          </a:bodyPr>
          <a:lstStyle/>
          <a:p>
            <a:r>
              <a:rPr lang="en-GB" b="1" dirty="0" smtClean="0"/>
              <a:t>Using non-fiction texts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176" y="1916113"/>
            <a:ext cx="88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La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temperatura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media en 2010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es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una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de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las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más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altas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de los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últimos</a:t>
            </a: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 </a:t>
            </a:r>
            <a:b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</a:br>
            <a:r>
              <a:rPr lang="en-US" sz="2000" b="1" dirty="0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20 </a:t>
            </a:r>
            <a:r>
              <a:rPr lang="en-US" sz="2000" b="1" dirty="0" err="1" smtClean="0">
                <a:latin typeface="Arial" pitchFamily="34" charset="0"/>
                <a:ea typeface="Georgia" charset="0"/>
                <a:cs typeface="Arial" pitchFamily="34" charset="0"/>
                <a:sym typeface="Georgia" charset="0"/>
              </a:rPr>
              <a:t>años</a:t>
            </a:r>
            <a:endParaRPr lang="en-GB" sz="2000" b="1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76" y="2636838"/>
            <a:ext cx="8888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En el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año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2010, la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temperatura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media del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planeta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igualó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las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más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calientes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jamás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registradas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decir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las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de 2005 y 1998.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Esto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confirma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una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vez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más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que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el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calentamiento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global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una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realidad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y no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podemos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descartar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la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posibilidad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de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que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aumente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el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número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de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desastres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naturales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y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que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estos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desastres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sean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más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intensos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y </a:t>
            </a:r>
            <a:r>
              <a:rPr lang="en-US" dirty="0" err="1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más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frecuentes</a:t>
            </a:r>
            <a:r>
              <a:rPr lang="en-US" dirty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.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La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Organización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Meteorológica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Mundial (OMM) </a:t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reveló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hoy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estos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datos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, y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confirmó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que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la </a:t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temperatura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global el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año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pasado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fue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0,53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grados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centígrados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más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alta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que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la de 1961 – 1990,el </a:t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periodo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de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referencia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adoptado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por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la </a:t>
            </a: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institución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b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dirty="0" err="1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científica</a:t>
            </a:r>
            <a:r>
              <a:rPr lang="en-US" dirty="0" smtClean="0"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endParaRPr lang="en-GB" dirty="0">
              <a:latin typeface="Arial" pitchFamily="34" charset="0"/>
            </a:endParaRPr>
          </a:p>
        </p:txBody>
      </p:sp>
      <p:pic>
        <p:nvPicPr>
          <p:cNvPr id="4" name="Picture 3" descr="IMG_44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11" y="4203314"/>
            <a:ext cx="2833438" cy="1962537"/>
          </a:xfrm>
          <a:prstGeom prst="rect">
            <a:avLst/>
          </a:prstGeom>
          <a:ln w="57150" cap="rnd" cmpd="thickThin">
            <a:solidFill>
              <a:schemeClr val="tx1"/>
            </a:solidFill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Reading Strategies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0376" y="1628800"/>
            <a:ext cx="8912543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C:\Users\Susan\AppData\Local\Microsoft\Windows\Temporary Internet Files\Content.IE5\96KP0JPS\MC9003559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0499" y="1196975"/>
            <a:ext cx="1615150" cy="1869034"/>
          </a:xfrm>
          <a:prstGeom prst="rect">
            <a:avLst/>
          </a:prstGeom>
          <a:noFill/>
        </p:spPr>
      </p:pic>
      <p:pic>
        <p:nvPicPr>
          <p:cNvPr id="13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230" y="1772816"/>
            <a:ext cx="2915034" cy="2700000"/>
          </a:xfrm>
          <a:prstGeom prst="rect">
            <a:avLst/>
          </a:prstGeom>
          <a:noFill/>
        </p:spPr>
      </p:pic>
      <p:pic>
        <p:nvPicPr>
          <p:cNvPr id="18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29" y="3717032"/>
            <a:ext cx="2915034" cy="2700000"/>
          </a:xfrm>
          <a:prstGeom prst="rect">
            <a:avLst/>
          </a:prstGeom>
          <a:noFill/>
        </p:spPr>
      </p:pic>
      <p:pic>
        <p:nvPicPr>
          <p:cNvPr id="19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854" y="3465850"/>
            <a:ext cx="2915034" cy="2700000"/>
          </a:xfrm>
          <a:prstGeom prst="rect">
            <a:avLst/>
          </a:prstGeom>
          <a:noFill/>
        </p:spPr>
      </p:pic>
      <p:pic>
        <p:nvPicPr>
          <p:cNvPr id="22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756" y="1484784"/>
            <a:ext cx="2915034" cy="2700000"/>
          </a:xfrm>
          <a:prstGeom prst="rect">
            <a:avLst/>
          </a:prstGeom>
          <a:noFill/>
        </p:spPr>
      </p:pic>
      <p:pic>
        <p:nvPicPr>
          <p:cNvPr id="23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3349" y="1124744"/>
            <a:ext cx="2915034" cy="2700000"/>
          </a:xfrm>
          <a:prstGeom prst="rect">
            <a:avLst/>
          </a:prstGeom>
          <a:noFill/>
        </p:spPr>
      </p:pic>
      <p:pic>
        <p:nvPicPr>
          <p:cNvPr id="20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413" y="3429000"/>
            <a:ext cx="2915034" cy="2700000"/>
          </a:xfrm>
          <a:prstGeom prst="rect">
            <a:avLst/>
          </a:prstGeom>
          <a:noFill/>
        </p:spPr>
      </p:pic>
      <p:pic>
        <p:nvPicPr>
          <p:cNvPr id="21" name="Picture 5" descr="C:\Users\Susan\AppData\Local\Microsoft\Windows\Temporary Internet Files\Content.IE5\GK8H2TBP\MC9000166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071" y="2708920"/>
            <a:ext cx="2915034" cy="2700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-585427" y="188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9641" y="1990582"/>
            <a:ext cx="132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</a:rPr>
              <a:t>Title</a:t>
            </a:r>
            <a:endParaRPr lang="en-GB" sz="3600" dirty="0"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0210" y="1689233"/>
            <a:ext cx="17156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dirty="0" smtClean="0">
                <a:latin typeface="Arial" pitchFamily="34" charset="0"/>
              </a:rPr>
              <a:t>Pictures</a:t>
            </a:r>
            <a:endParaRPr lang="en-GB" sz="2900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3305" y="3345417"/>
            <a:ext cx="202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Cognates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3347" y="3861049"/>
            <a:ext cx="1793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itchFamily="34" charset="0"/>
              </a:rPr>
              <a:t>Previous knowledge</a:t>
            </a:r>
            <a:endParaRPr lang="en-GB" sz="2200" dirty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1628" y="2336689"/>
            <a:ext cx="1637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itchFamily="34" charset="0"/>
              </a:rPr>
              <a:t>Context</a:t>
            </a:r>
            <a:endParaRPr lang="en-GB" sz="3000" dirty="0"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4246" y="4149081"/>
            <a:ext cx="155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Dates &amp; Names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3094" y="4077072"/>
            <a:ext cx="194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Predictions</a:t>
            </a:r>
            <a:endParaRPr lang="en-GB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729370"/>
          </a:xfrm>
        </p:spPr>
        <p:txBody>
          <a:bodyPr/>
          <a:lstStyle/>
          <a:p>
            <a:r>
              <a:rPr lang="en-GB" b="1" dirty="0" smtClean="0"/>
              <a:t>Motivating reading tasks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916113"/>
            <a:ext cx="8912543" cy="4249737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Racing Dictation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‘Guess who’ information about teachers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Treasure hunts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Games with instructions on bits of paper (which must be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read secretly)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Tasks requiring reflection and a personal response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Puzzle solving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Subject matter that taps into individual students’ interests/skills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18" descr="C:\Users\Susan\AppData\Local\Microsoft\Windows\Temporary Internet Files\Content.IE5\31CKD9B0\MC9004348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250" y="4697318"/>
            <a:ext cx="1590400" cy="146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729370"/>
          </a:xfrm>
        </p:spPr>
        <p:txBody>
          <a:bodyPr/>
          <a:lstStyle/>
          <a:p>
            <a:r>
              <a:rPr lang="en-GB" b="1" dirty="0" smtClean="0"/>
              <a:t>Further reading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1916113"/>
            <a:ext cx="8912543" cy="4249737"/>
          </a:xfrm>
        </p:spPr>
        <p:txBody>
          <a:bodyPr>
            <a:normAutofit/>
          </a:bodyPr>
          <a:lstStyle/>
          <a:p>
            <a:pPr marL="355600" lvl="1" indent="-342900">
              <a:buSzPct val="125000"/>
              <a:buFont typeface="Arial"/>
              <a:buChar char="•"/>
            </a:pPr>
            <a:r>
              <a:rPr lang="en-US" sz="2000" dirty="0" smtClean="0"/>
              <a:t>National Strategies </a:t>
            </a:r>
            <a:r>
              <a:rPr lang="en-US" sz="2000" i="1" dirty="0" smtClean="0"/>
              <a:t>Pedagogy &amp; Practice: Teaching &amp; Learning in Secondary Schools, </a:t>
            </a:r>
            <a:r>
              <a:rPr lang="en-US" sz="2000" dirty="0" smtClean="0"/>
              <a:t>Unit 13 </a:t>
            </a:r>
            <a:r>
              <a:rPr lang="en-US" sz="2000" i="1" dirty="0" smtClean="0"/>
              <a:t>Developing Reading, </a:t>
            </a:r>
            <a:r>
              <a:rPr lang="en-US" sz="2000" dirty="0" smtClean="0"/>
              <a:t> especially </a:t>
            </a:r>
            <a:r>
              <a:rPr lang="en-US" sz="2000" dirty="0" err="1" smtClean="0"/>
              <a:t>pp</a:t>
            </a:r>
            <a:r>
              <a:rPr lang="en-US" sz="2000" dirty="0" smtClean="0"/>
              <a:t> 10–11 (DARTS)</a:t>
            </a:r>
          </a:p>
          <a:p>
            <a:pPr marL="355600" lvl="1" indent="-342900">
              <a:buSzPct val="125000"/>
              <a:buFont typeface="Arial"/>
              <a:buChar char="•"/>
            </a:pPr>
            <a:r>
              <a:rPr lang="en-US" sz="2000" dirty="0" err="1" smtClean="0"/>
              <a:t>CiLT</a:t>
            </a:r>
            <a:r>
              <a:rPr lang="en-US" sz="2000" dirty="0" smtClean="0"/>
              <a:t> Classic Pathfinder 5 </a:t>
            </a:r>
            <a:r>
              <a:rPr lang="en-US" sz="2000" i="1" dirty="0" smtClean="0"/>
              <a:t>Listening by ear and by eye: focus on listening and reading</a:t>
            </a:r>
            <a:r>
              <a:rPr lang="en-US" sz="2000" dirty="0" smtClean="0"/>
              <a:t>, Karen Turner, Iain Mitchell &amp; Ann </a:t>
            </a:r>
            <a:r>
              <a:rPr lang="en-US" sz="2000" dirty="0" err="1" smtClean="0"/>
              <a:t>Swarbrick</a:t>
            </a:r>
            <a:r>
              <a:rPr lang="en-US" sz="2000" dirty="0" smtClean="0"/>
              <a:t>, 2005.</a:t>
            </a:r>
          </a:p>
          <a:p>
            <a:pPr marL="355600" lvl="1" indent="-342900">
              <a:buSzPct val="125000"/>
              <a:buFont typeface="Arial"/>
              <a:buChar char="•"/>
            </a:pPr>
            <a:r>
              <a:rPr lang="en-US" sz="2000" dirty="0" smtClean="0"/>
              <a:t>Framework for Languages (2009), Exemplification for:  2.1 Understanding and responding to the written word 2.2 Developing capability and confidence in reading 2.3 Being sensitive to the written word. (Practical ways of developing reading skills) </a:t>
            </a:r>
          </a:p>
          <a:p>
            <a:pPr marL="355600" lvl="1" indent="-342900">
              <a:buSzPct val="125000"/>
              <a:buFont typeface="Arial"/>
              <a:buChar char="•"/>
            </a:pPr>
            <a:r>
              <a:rPr lang="en-US" sz="2000" dirty="0" smtClean="0"/>
              <a:t>Various teachers’ resources-sharing websites</a:t>
            </a:r>
          </a:p>
          <a:p>
            <a:endParaRPr lang="en-GB" dirty="0"/>
          </a:p>
        </p:txBody>
      </p:sp>
      <p:pic>
        <p:nvPicPr>
          <p:cNvPr id="6" name="Picture 18" descr="C:\Users\Susan\AppData\Local\Microsoft\Windows\Temporary Internet Files\Content.IE5\31CKD9B0\MC9004348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250" y="4697318"/>
            <a:ext cx="1590400" cy="146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177" y="4797153"/>
            <a:ext cx="8888473" cy="1326009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...share the joy of reading</a:t>
            </a:r>
            <a:endParaRPr lang="en-GB" sz="3600" b="1" dirty="0"/>
          </a:p>
        </p:txBody>
      </p:sp>
      <p:pic>
        <p:nvPicPr>
          <p:cNvPr id="1027" name="Picture 3" descr="C:\Users\Susan\Pictures\Lindors Aug 10\DSCF4374.JPG"/>
          <p:cNvPicPr>
            <a:picLocks noChangeAspect="1" noChangeArrowheads="1"/>
          </p:cNvPicPr>
          <p:nvPr/>
        </p:nvPicPr>
        <p:blipFill>
          <a:blip r:embed="rId3" cstate="print"/>
          <a:srcRect l="12138" t="6231" r="11216" b="6530"/>
          <a:stretch>
            <a:fillRect/>
          </a:stretch>
        </p:blipFill>
        <p:spPr bwMode="auto">
          <a:xfrm>
            <a:off x="2439366" y="1196976"/>
            <a:ext cx="5024094" cy="396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177" y="1196975"/>
            <a:ext cx="8417401" cy="147002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Reading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916" y="2276872"/>
            <a:ext cx="7674689" cy="2520280"/>
          </a:xfrm>
        </p:spPr>
        <p:txBody>
          <a:bodyPr>
            <a:normAutofit fontScale="55000" lnSpcReduction="20000"/>
          </a:bodyPr>
          <a:lstStyle/>
          <a:p>
            <a:pPr marL="266700" indent="-266700" algn="l"/>
            <a:r>
              <a:rPr lang="en-GB" sz="5100" dirty="0" smtClean="0">
                <a:solidFill>
                  <a:schemeClr val="tx1"/>
                </a:solidFill>
              </a:rPr>
              <a:t>This module will explore:</a:t>
            </a:r>
          </a:p>
          <a:p>
            <a:pPr marL="266700" indent="-266700"/>
            <a:endParaRPr lang="en-GB" sz="5100" dirty="0" smtClean="0">
              <a:solidFill>
                <a:schemeClr val="tx1"/>
              </a:solidFill>
            </a:endParaRPr>
          </a:p>
          <a:p>
            <a:pPr marL="266700" indent="-266700" algn="l">
              <a:spcBef>
                <a:spcPts val="10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</a:rPr>
              <a:t> What we read and why</a:t>
            </a:r>
          </a:p>
          <a:p>
            <a:pPr marL="266700" indent="-266700" algn="l">
              <a:spcBef>
                <a:spcPts val="10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</a:rPr>
              <a:t> Different types of text and how to exploit them</a:t>
            </a:r>
          </a:p>
          <a:p>
            <a:pPr marL="266700" indent="-266700" algn="l">
              <a:spcBef>
                <a:spcPts val="10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</a:rPr>
              <a:t> Reading strategies to support students’ learning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5" name="Picture 18" descr="C:\Users\Susan\AppData\Local\Microsoft\Windows\Temporary Internet Files\Content.IE5\31CKD9B0\MC9004348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922" y="4437112"/>
            <a:ext cx="1980318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Why do we read?</a:t>
            </a:r>
            <a:br>
              <a:rPr lang="en-GB" b="1" dirty="0" smtClean="0"/>
            </a:br>
            <a:r>
              <a:rPr lang="en-GB" b="1" dirty="0" smtClean="0"/>
              <a:t>Why do our students read?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17461" y="4167664"/>
            <a:ext cx="257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...for pleasure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7792" y="5233108"/>
            <a:ext cx="296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...for exam success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4205" y="2947417"/>
            <a:ext cx="265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...for information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3478" y="5765740"/>
            <a:ext cx="311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...for gist or detail</a:t>
            </a:r>
            <a:endParaRPr lang="en-GB" sz="200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360" y="4869161"/>
            <a:ext cx="241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itchFamily="34" charset="0"/>
              </a:rPr>
              <a:t>...to encounter</a:t>
            </a:r>
            <a:br>
              <a:rPr lang="en-GB" sz="2000" dirty="0" smtClean="0">
                <a:latin typeface="Arial" pitchFamily="34" charset="0"/>
              </a:rPr>
            </a:br>
            <a:r>
              <a:rPr lang="en-GB" sz="2000" dirty="0" smtClean="0">
                <a:latin typeface="Arial" pitchFamily="34" charset="0"/>
              </a:rPr>
              <a:t>new language and cultural information </a:t>
            </a:r>
            <a:endParaRPr lang="en-GB" sz="2000" dirty="0">
              <a:latin typeface="Arial" pitchFamily="34" charset="0"/>
            </a:endParaRPr>
          </a:p>
        </p:txBody>
      </p:sp>
      <p:pic>
        <p:nvPicPr>
          <p:cNvPr id="14" name="Picture 13" descr="DSCF6133.JPG"/>
          <p:cNvPicPr>
            <a:picLocks noChangeAspect="1"/>
          </p:cNvPicPr>
          <p:nvPr/>
        </p:nvPicPr>
        <p:blipFill>
          <a:blip r:embed="rId3" cstate="print"/>
          <a:srcRect l="48555" t="16400"/>
          <a:stretch>
            <a:fillRect/>
          </a:stretch>
        </p:blipFill>
        <p:spPr>
          <a:xfrm>
            <a:off x="6900172" y="1196975"/>
            <a:ext cx="1555404" cy="1750442"/>
          </a:xfrm>
          <a:prstGeom prst="rect">
            <a:avLst/>
          </a:prstGeom>
        </p:spPr>
      </p:pic>
      <p:pic>
        <p:nvPicPr>
          <p:cNvPr id="16" name="Picture 15" descr="2008_0928EDLBDB0063.JPG"/>
          <p:cNvPicPr>
            <a:picLocks noChangeAspect="1"/>
          </p:cNvPicPr>
          <p:nvPr/>
        </p:nvPicPr>
        <p:blipFill>
          <a:blip r:embed="rId4" cstate="print"/>
          <a:srcRect l="24800" t="5901" r="22000"/>
          <a:stretch>
            <a:fillRect/>
          </a:stretch>
        </p:blipFill>
        <p:spPr>
          <a:xfrm>
            <a:off x="507177" y="2420889"/>
            <a:ext cx="1124249" cy="2448272"/>
          </a:xfrm>
          <a:prstGeom prst="rect">
            <a:avLst/>
          </a:prstGeom>
        </p:spPr>
      </p:pic>
      <p:pic>
        <p:nvPicPr>
          <p:cNvPr id="2051" name="Picture 3" descr="C:\Users\Susan\Pictures\Dundrum holiday 2011\DSCF5521.JPG"/>
          <p:cNvPicPr>
            <a:picLocks noChangeAspect="1" noChangeArrowheads="1"/>
          </p:cNvPicPr>
          <p:nvPr/>
        </p:nvPicPr>
        <p:blipFill>
          <a:blip r:embed="rId5" cstate="print"/>
          <a:srcRect t="20600" r="53937"/>
          <a:stretch>
            <a:fillRect/>
          </a:stretch>
        </p:blipFill>
        <p:spPr bwMode="auto">
          <a:xfrm>
            <a:off x="4833052" y="2348880"/>
            <a:ext cx="1560987" cy="1863408"/>
          </a:xfrm>
          <a:prstGeom prst="rect">
            <a:avLst/>
          </a:prstGeom>
          <a:noFill/>
        </p:spPr>
      </p:pic>
      <p:pic>
        <p:nvPicPr>
          <p:cNvPr id="2052" name="Picture 4" descr="C:\Users\Susan\Pictures\DSCF6321.JPG"/>
          <p:cNvPicPr>
            <a:picLocks noChangeAspect="1" noChangeArrowheads="1"/>
          </p:cNvPicPr>
          <p:nvPr/>
        </p:nvPicPr>
        <p:blipFill>
          <a:blip r:embed="rId6" cstate="print"/>
          <a:srcRect l="19733" t="29234" r="32761" b="20093"/>
          <a:stretch>
            <a:fillRect/>
          </a:stretch>
        </p:blipFill>
        <p:spPr bwMode="auto">
          <a:xfrm>
            <a:off x="2455935" y="3645024"/>
            <a:ext cx="2137620" cy="1579056"/>
          </a:xfrm>
          <a:prstGeom prst="rect">
            <a:avLst/>
          </a:prstGeom>
          <a:noFill/>
        </p:spPr>
      </p:pic>
      <p:pic>
        <p:nvPicPr>
          <p:cNvPr id="20" name="Picture 19" descr="C:\Users\Susan\Pictures\Lindors Aug 10\DSCF4371.JPG"/>
          <p:cNvPicPr>
            <a:picLocks noChangeAspect="1" noChangeArrowheads="1"/>
          </p:cNvPicPr>
          <p:nvPr/>
        </p:nvPicPr>
        <p:blipFill>
          <a:blip r:embed="rId7" cstate="print"/>
          <a:srcRect l="22347" t="12947" r="6783"/>
          <a:stretch>
            <a:fillRect/>
          </a:stretch>
        </p:blipFill>
        <p:spPr bwMode="auto">
          <a:xfrm>
            <a:off x="6861463" y="3971623"/>
            <a:ext cx="2076867" cy="176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729370"/>
          </a:xfrm>
        </p:spPr>
        <p:txBody>
          <a:bodyPr/>
          <a:lstStyle/>
          <a:p>
            <a:r>
              <a:rPr lang="en-GB" b="1" dirty="0" smtClean="0"/>
              <a:t>Reading Aloud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177" y="1916113"/>
            <a:ext cx="5536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itchFamily="34" charset="0"/>
              </a:rPr>
              <a:t>Reading or Speaking?</a:t>
            </a:r>
            <a:endParaRPr lang="en-GB" sz="30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8408" y="4797153"/>
            <a:ext cx="2651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Reading stories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218" y="4797153"/>
            <a:ext cx="3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Reading the news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9122" y="4797153"/>
            <a:ext cx="288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Making a speech</a:t>
            </a:r>
            <a:endParaRPr lang="en-GB" sz="2400" dirty="0">
              <a:latin typeface="Arial" pitchFamily="34" charset="0"/>
            </a:endParaRPr>
          </a:p>
        </p:txBody>
      </p:sp>
      <p:pic>
        <p:nvPicPr>
          <p:cNvPr id="15" name="Picture 4" descr="http://www.linternaute.com/television/stars/temoignage/presentateur-jt-prefere/images/harry-roselm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76" y="2636838"/>
            <a:ext cx="2339250" cy="2160000"/>
          </a:xfrm>
          <a:prstGeom prst="rect">
            <a:avLst/>
          </a:prstGeom>
          <a:noFill/>
        </p:spPr>
      </p:pic>
      <p:pic>
        <p:nvPicPr>
          <p:cNvPr id="16" name="Picture 2" descr="http://t0.gstatic.com/images?q=tbn:ANd9GcTsnVN4XS0C8j1wvnyGuE5LLMdW_a8-Y_oUQDhDyKItTFxEUdL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307" y="2636838"/>
            <a:ext cx="2130211" cy="2160000"/>
          </a:xfrm>
          <a:prstGeom prst="rect">
            <a:avLst/>
          </a:prstGeom>
          <a:noFill/>
        </p:spPr>
      </p:pic>
      <p:pic>
        <p:nvPicPr>
          <p:cNvPr id="17" name="Picture 2" descr="C:\Users\Susan\Pictures\2009_0227Feb09\2009_0227Feb090039.JPG"/>
          <p:cNvPicPr>
            <a:picLocks noChangeAspect="1" noChangeArrowheads="1"/>
          </p:cNvPicPr>
          <p:nvPr/>
        </p:nvPicPr>
        <p:blipFill>
          <a:blip r:embed="rId5" cstate="print"/>
          <a:srcRect t="8816"/>
          <a:stretch>
            <a:fillRect/>
          </a:stretch>
        </p:blipFill>
        <p:spPr bwMode="auto">
          <a:xfrm>
            <a:off x="6545173" y="2996838"/>
            <a:ext cx="2850477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Reading is caught not taught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" y="3429000"/>
            <a:ext cx="8912543" cy="809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400" b="1" dirty="0" smtClean="0"/>
              <a:t>How?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56972" y="3933057"/>
            <a:ext cx="233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...at home?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3756" y="1916114"/>
            <a:ext cx="226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...at school?</a:t>
            </a:r>
            <a:endParaRPr lang="en-GB" sz="2400" dirty="0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396" y="5334854"/>
            <a:ext cx="280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</a:rPr>
              <a:t>...amongst friends?</a:t>
            </a:r>
            <a:endParaRPr lang="en-GB" sz="2400" dirty="0">
              <a:latin typeface="Arial" pitchFamily="34" charset="0"/>
            </a:endParaRPr>
          </a:p>
        </p:txBody>
      </p:sp>
      <p:pic>
        <p:nvPicPr>
          <p:cNvPr id="3075" name="Picture 3" descr="C:\Users\Susan\Pictures\2008_0928EDLBDB\2008_0928EDLBDB0065.JPG"/>
          <p:cNvPicPr>
            <a:picLocks noChangeAspect="1" noChangeArrowheads="1"/>
          </p:cNvPicPr>
          <p:nvPr/>
        </p:nvPicPr>
        <p:blipFill>
          <a:blip r:embed="rId3" cstate="print"/>
          <a:srcRect b="4965"/>
          <a:stretch>
            <a:fillRect/>
          </a:stretch>
        </p:blipFill>
        <p:spPr bwMode="auto">
          <a:xfrm>
            <a:off x="507176" y="1916114"/>
            <a:ext cx="2729125" cy="1796159"/>
          </a:xfrm>
          <a:prstGeom prst="rect">
            <a:avLst/>
          </a:prstGeom>
          <a:noFill/>
        </p:spPr>
      </p:pic>
      <p:pic>
        <p:nvPicPr>
          <p:cNvPr id="3076" name="Picture 4" descr="E:\2007_Bermuda\2007_1230Bermuda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4653" y="4185849"/>
            <a:ext cx="2859083" cy="1980000"/>
          </a:xfrm>
          <a:prstGeom prst="rect">
            <a:avLst/>
          </a:prstGeom>
          <a:noFill/>
        </p:spPr>
      </p:pic>
      <p:pic>
        <p:nvPicPr>
          <p:cNvPr id="3077" name="Picture 5" descr="E:\Chez Les Mills, June05\IMG_1910.JPG"/>
          <p:cNvPicPr>
            <a:picLocks noChangeAspect="1" noChangeArrowheads="1"/>
          </p:cNvPicPr>
          <p:nvPr/>
        </p:nvPicPr>
        <p:blipFill>
          <a:blip r:embed="rId5" cstate="print"/>
          <a:srcRect l="17517"/>
          <a:stretch>
            <a:fillRect/>
          </a:stretch>
        </p:blipFill>
        <p:spPr bwMode="auto">
          <a:xfrm>
            <a:off x="7056400" y="1916114"/>
            <a:ext cx="2339250" cy="1963845"/>
          </a:xfrm>
          <a:prstGeom prst="rect">
            <a:avLst/>
          </a:prstGeom>
          <a:noFill/>
        </p:spPr>
      </p:pic>
      <p:pic>
        <p:nvPicPr>
          <p:cNvPr id="3078" name="Picture 6" descr="E:\Bournemouth 2009\2009_0731newcamera10110.JPG"/>
          <p:cNvPicPr>
            <a:picLocks noChangeAspect="1" noChangeArrowheads="1"/>
          </p:cNvPicPr>
          <p:nvPr/>
        </p:nvPicPr>
        <p:blipFill>
          <a:blip r:embed="rId6" cstate="print"/>
          <a:srcRect l="15441" t="23529"/>
          <a:stretch>
            <a:fillRect/>
          </a:stretch>
        </p:blipFill>
        <p:spPr bwMode="auto">
          <a:xfrm rot="5400000">
            <a:off x="244381" y="4448645"/>
            <a:ext cx="1980000" cy="145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Poetry and Song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2132856"/>
            <a:ext cx="8912543" cy="350640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Inspire imagination and creativity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Give cultural insights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Music and rhythm aid memory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Rhyme reinforces grapheme-phoneme link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Grammar and vocabulary can be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exploited in context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18" descr="C:\Users\Susan\AppData\Local\Microsoft\Windows\Temporary Internet Files\Content.IE5\31CKD9B0\MC9004348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0922" y="4437112"/>
            <a:ext cx="1980318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1186743"/>
            <a:ext cx="8912543" cy="729370"/>
          </a:xfrm>
        </p:spPr>
        <p:txBody>
          <a:bodyPr/>
          <a:lstStyle/>
          <a:p>
            <a:r>
              <a:rPr lang="en-GB" b="1" dirty="0" smtClean="0"/>
              <a:t>Using Poetry and Song</a:t>
            </a:r>
            <a:endParaRPr lang="en-GB" b="1" dirty="0"/>
          </a:p>
        </p:txBody>
      </p:sp>
      <p:pic>
        <p:nvPicPr>
          <p:cNvPr id="4" name="Picture 5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283" y="1916113"/>
            <a:ext cx="3444260" cy="4241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:\SJB Paris Oct05\IMG_286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095" y="1196976"/>
            <a:ext cx="446463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usan\Pictures\ParisJune09\2009_0609ParisJune0900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344" y="1196975"/>
            <a:ext cx="7090175" cy="49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Pedagogy_PPTtemp_JC</Template>
  <TotalTime>661</TotalTime>
  <Words>354</Words>
  <Application>Microsoft Office PowerPoint</Application>
  <PresentationFormat>Custom</PresentationFormat>
  <Paragraphs>73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Office Theme</vt:lpstr>
      <vt:lpstr>1_Custom Design</vt:lpstr>
      <vt:lpstr>PowerPoint Presentation</vt:lpstr>
      <vt:lpstr>Reading</vt:lpstr>
      <vt:lpstr>Why do we read? Why do our students read?</vt:lpstr>
      <vt:lpstr>Reading Aloud</vt:lpstr>
      <vt:lpstr>Reading is caught not taught</vt:lpstr>
      <vt:lpstr>Poetry and Song</vt:lpstr>
      <vt:lpstr>Using Poetry and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non-fiction texts</vt:lpstr>
      <vt:lpstr>Reading Strategies</vt:lpstr>
      <vt:lpstr>Motivating reading tasks</vt:lpstr>
      <vt:lpstr>Further reading</vt:lpstr>
      <vt:lpstr> ...share the joy of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Helen</cp:lastModifiedBy>
  <cp:revision>76</cp:revision>
  <dcterms:created xsi:type="dcterms:W3CDTF">2011-10-08T10:10:32Z</dcterms:created>
  <dcterms:modified xsi:type="dcterms:W3CDTF">2012-09-27T10:45:44Z</dcterms:modified>
</cp:coreProperties>
</file>