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7" r:id="rId2"/>
    <p:sldMasterId id="2147483685" r:id="rId3"/>
  </p:sldMasterIdLst>
  <p:notesMasterIdLst>
    <p:notesMasterId r:id="rId22"/>
  </p:notesMasterIdLst>
  <p:handoutMasterIdLst>
    <p:handoutMasterId r:id="rId23"/>
  </p:handoutMasterIdLst>
  <p:sldIdLst>
    <p:sldId id="277" r:id="rId4"/>
    <p:sldId id="268" r:id="rId5"/>
    <p:sldId id="257" r:id="rId6"/>
    <p:sldId id="269" r:id="rId7"/>
    <p:sldId id="270" r:id="rId8"/>
    <p:sldId id="271" r:id="rId9"/>
    <p:sldId id="272" r:id="rId10"/>
    <p:sldId id="273" r:id="rId11"/>
    <p:sldId id="274" r:id="rId12"/>
    <p:sldId id="259" r:id="rId13"/>
    <p:sldId id="260" r:id="rId14"/>
    <p:sldId id="276" r:id="rId15"/>
    <p:sldId id="261" r:id="rId16"/>
    <p:sldId id="262" r:id="rId17"/>
    <p:sldId id="263" r:id="rId18"/>
    <p:sldId id="264" r:id="rId19"/>
    <p:sldId id="265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4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02" y="-90"/>
      </p:cViewPr>
      <p:guideLst>
        <p:guide orient="horz" pos="2160"/>
        <p:guide orient="horz" pos="1661"/>
        <p:guide orient="horz" pos="1207"/>
        <p:guide orient="horz" pos="754"/>
        <p:guide orient="horz" pos="3884"/>
        <p:guide pos="2880"/>
        <p:guide pos="295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0FE3A-EAF6-49D9-A802-3A8110A6E4A3}" type="datetimeFigureOut">
              <a:rPr lang="en-GB" smtClean="0">
                <a:latin typeface="Arial" pitchFamily="34" charset="0"/>
              </a:rPr>
              <a:pPr/>
              <a:t>27/09/2012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AB637-F753-4206-B4D6-721E51A813A9}" type="slidenum">
              <a:rPr lang="en-GB" smtClean="0">
                <a:latin typeface="Arial" pitchFamily="34" charset="0"/>
              </a:rPr>
              <a:pPr/>
              <a:t>‹#›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848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9CF58537-BD1E-4E0D-B788-924346321D8D}" type="datetimeFigureOut">
              <a:rPr lang="en-GB" smtClean="0"/>
              <a:pPr/>
              <a:t>27/09/2012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CBC4142A-F69D-4690-AD2B-80F0B9F4D6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370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4142A-F69D-4690-AD2B-80F0B9F4D615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4142A-F69D-4690-AD2B-80F0B9F4D615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/>
            <a:r>
              <a:rPr lang="en-US" sz="1600" dirty="0">
                <a:solidFill>
                  <a:srgbClr val="000000"/>
                </a:solidFill>
                <a:cs typeface="Arial" pitchFamily="34" charset="0"/>
                <a:sym typeface="Helvetica" charset="0"/>
              </a:rPr>
              <a:t>Variant of using horoscopes for future tense.</a:t>
            </a:r>
          </a:p>
          <a:p>
            <a:pPr marL="39688"/>
            <a:r>
              <a:rPr lang="en-US" sz="1600" dirty="0">
                <a:solidFill>
                  <a:srgbClr val="000000"/>
                </a:solidFill>
                <a:cs typeface="Arial" pitchFamily="34" charset="0"/>
                <a:sym typeface="Helvetica" charset="0"/>
              </a:rPr>
              <a:t>Plenty of useable resources on the Welsh website.</a:t>
            </a:r>
          </a:p>
          <a:p>
            <a:pPr marL="39688"/>
            <a:r>
              <a:rPr lang="en-US" sz="1600" dirty="0">
                <a:solidFill>
                  <a:srgbClr val="000000"/>
                </a:solidFill>
                <a:cs typeface="Arial" pitchFamily="34" charset="0"/>
                <a:sym typeface="Helvetica" charset="0"/>
              </a:rPr>
              <a:t>Tenses often helped by displays around the room and/or gestures to refer to past / present / future.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4142A-F69D-4690-AD2B-80F0B9F4D615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4142A-F69D-4690-AD2B-80F0B9F4D615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4142A-F69D-4690-AD2B-80F0B9F4D615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4142A-F69D-4690-AD2B-80F0B9F4D615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4142A-F69D-4690-AD2B-80F0B9F4D615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4142A-F69D-4690-AD2B-80F0B9F4D615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4142A-F69D-4690-AD2B-80F0B9F4D615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E915C-E28C-4C71-8CF8-5790DB8D874E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E915C-E28C-4C71-8CF8-5790DB8D874E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E915C-E28C-4C71-8CF8-5790DB8D874E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E915C-E28C-4C71-8CF8-5790DB8D874E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E915C-E28C-4C71-8CF8-5790DB8D874E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4142A-F69D-4690-AD2B-80F0B9F4D615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4142A-F69D-4690-AD2B-80F0B9F4D615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3E6E8549-3375-4F17-A843-3A7535E15DE0}" type="datetimeFigureOut">
              <a:rPr lang="en-US" smtClean="0"/>
              <a:pPr/>
              <a:t>9/27/2012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5DEA4983-EA73-4C43-BB48-E430FBF02E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47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1435100"/>
            <a:ext cx="5111750" cy="46910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7244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6743"/>
            <a:ext cx="5486400" cy="35408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932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5F5381-FBCB-410A-9F8A-845CABF178D2}" type="datetimeFigureOut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9/27/2012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C65576-D128-4B61-BF83-AD80E86BB5ED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  <a:latin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pitchFamily="34" charset="0"/>
              </a:defRPr>
            </a:lvl1pPr>
            <a:extLst/>
          </a:lstStyle>
          <a:p>
            <a:fld id="{3E6E8549-3375-4F17-A843-3A7535E15DE0}" type="datetimeFigureOut">
              <a:rPr lang="en-US" smtClean="0"/>
              <a:pPr/>
              <a:t>9/27/2012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  <a:latin typeface="Arial" pitchFamily="34" charset="0"/>
              </a:defRPr>
            </a:lvl1pPr>
            <a:extLst/>
          </a:lstStyle>
          <a:p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pitchFamily="34" charset="0"/>
              </a:defRPr>
            </a:lvl1pPr>
            <a:extLst/>
          </a:lstStyle>
          <a:p>
            <a:fld id="{5DEA4983-EA73-4C43-BB48-E430FBF02E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fld id="{3E6E8549-3375-4F17-A843-3A7535E15DE0}" type="datetimeFigureOut">
              <a:rPr lang="en-US" smtClean="0"/>
              <a:pPr/>
              <a:t>9/27/2012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fld id="{5DEA4983-EA73-4C43-BB48-E430FBF02E2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Arial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fld id="{3E6E8549-3375-4F17-A843-3A7535E15DE0}" type="datetimeFigureOut">
              <a:rPr lang="en-US" smtClean="0"/>
              <a:pPr/>
              <a:t>9/27/2012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fld id="{5DEA4983-EA73-4C43-BB48-E430FBF02E2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Arial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B34A22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95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6743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000">
                <a:solidFill>
                  <a:srgbClr val="B34A22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19760"/>
            <a:ext cx="8229600" cy="350640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32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619760"/>
            <a:ext cx="3944706" cy="35064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86743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000">
                <a:solidFill>
                  <a:srgbClr val="B34A22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742095" y="2619760"/>
            <a:ext cx="3944706" cy="35064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59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457200" y="1186743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636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 smtClean="0">
                <a:solidFill>
                  <a:srgbClr val="B34A22"/>
                </a:solidFill>
                <a:latin typeface="Arial"/>
              </a:rPr>
              <a:t>Click to edit Master title style</a:t>
            </a:r>
            <a:endParaRPr lang="en-US" sz="3000" dirty="0">
              <a:solidFill>
                <a:srgbClr val="B34A22"/>
              </a:solidFill>
              <a:latin typeface="Arial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24927086"/>
              </p:ext>
            </p:extLst>
          </p:nvPr>
        </p:nvGraphicFramePr>
        <p:xfrm>
          <a:off x="457202" y="2642546"/>
          <a:ext cx="8068860" cy="2241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810"/>
                <a:gridCol w="1344810"/>
                <a:gridCol w="1344810"/>
                <a:gridCol w="1344810"/>
                <a:gridCol w="1344810"/>
                <a:gridCol w="1344810"/>
              </a:tblGrid>
              <a:tr h="373626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Table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Head 01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406" marR="8440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Table Head 02</a:t>
                      </a:r>
                    </a:p>
                  </a:txBody>
                  <a:tcPr marL="84406" marR="8440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Table Head 03</a:t>
                      </a:r>
                    </a:p>
                  </a:txBody>
                  <a:tcPr marL="84406" marR="8440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Table Head 04</a:t>
                      </a:r>
                    </a:p>
                  </a:txBody>
                  <a:tcPr marL="84406" marR="8440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Table Head 05</a:t>
                      </a:r>
                    </a:p>
                  </a:txBody>
                  <a:tcPr marL="84406" marR="8440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Table Head 06</a:t>
                      </a:r>
                    </a:p>
                  </a:txBody>
                  <a:tcPr marL="84406" marR="84406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362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84406" marR="84406"/>
                </a:tc>
              </a:tr>
              <a:tr h="37362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84406" marR="84406"/>
                </a:tc>
              </a:tr>
              <a:tr h="37362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84406" marR="84406"/>
                </a:tc>
              </a:tr>
              <a:tr h="37362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84406" marR="84406"/>
                </a:tc>
              </a:tr>
              <a:tr h="37362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84406" marR="8440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2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B34A22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5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hyperlink" Target="http://www.nationalarchives.gov.uk/doc/open-government-licence/open-government-licence.htm" TargetMode="Externa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26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665464"/>
              </p:ext>
            </p:extLst>
          </p:nvPr>
        </p:nvGraphicFramePr>
        <p:xfrm>
          <a:off x="902678" y="260651"/>
          <a:ext cx="4102448" cy="452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839"/>
                <a:gridCol w="467684"/>
                <a:gridCol w="550985"/>
                <a:gridCol w="339969"/>
                <a:gridCol w="2132971"/>
              </a:tblGrid>
              <a:tr h="45200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370"/>
                        </a:spcAft>
                      </a:pPr>
                      <a:r>
                        <a:rPr lang="en-GB" sz="9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GM2</a:t>
                      </a:r>
                      <a:endParaRPr lang="en-GB" sz="9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 marL="84406" marR="8440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370"/>
                        </a:spcAft>
                      </a:pPr>
                      <a:r>
                        <a:rPr lang="en-GB" sz="9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GB" sz="9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370"/>
                        </a:spcAft>
                      </a:pPr>
                      <a:endParaRPr lang="en-GB" sz="9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None/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Grammar Module 2: </a:t>
                      </a:r>
                      <a:br>
                        <a:rPr lang="en-GB" sz="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Teaching grammar: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why and how? </a:t>
                      </a:r>
                    </a:p>
                  </a:txBody>
                  <a:tcPr marL="63305" marR="6330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Footer Placeholder 4"/>
          <p:cNvSpPr txBox="1">
            <a:spLocks/>
          </p:cNvSpPr>
          <p:nvPr/>
        </p:nvSpPr>
        <p:spPr>
          <a:xfrm>
            <a:off x="533639" y="6356354"/>
            <a:ext cx="548616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800" dirty="0" smtClean="0">
                <a:solidFill>
                  <a:srgbClr val="000000"/>
                </a:solidFill>
                <a:latin typeface="Arial"/>
                <a:hlinkClick r:id="rId10"/>
                <a:hlinkMouseOver r:id="" action="ppaction://hlinkshowjump?jump=nextslide"/>
              </a:rPr>
              <a:t>Produced by CfBT Education Trust on behalf of the Department for Education </a:t>
            </a:r>
            <a:endParaRPr lang="en-US" sz="800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en-US" sz="800" dirty="0" smtClean="0">
                <a:solidFill>
                  <a:srgbClr val="000000"/>
                </a:solidFill>
                <a:latin typeface="Arial"/>
              </a:rPr>
              <a:t>© Crown copyright 2012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296518" y="6356354"/>
            <a:ext cx="32040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6B69579-9FE7-BC44-9FB1-9838DDB5AC5B}" type="slidenum">
              <a:rPr lang="en-US" sz="800" smtClean="0">
                <a:latin typeface="Arial"/>
              </a:rPr>
              <a:pPr algn="r"/>
              <a:t>‹#›</a:t>
            </a:fld>
            <a:endParaRPr lang="en-US" sz="8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097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B34A22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Irene.Irene-PC\Dropbox\Grammar\grammar%20module%202\GM2%20powerpoint\teddybearspicnicedited.wmv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hyperlink" Target="http://www.ngfl-cymru.org.uk/vtc/2009-10/mfl/cynnal/german/unit1/eng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3KrEMpU0dg&amp;feature=related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2"/>
          <p:cNvSpPr txBox="1">
            <a:spLocks/>
          </p:cNvSpPr>
          <p:nvPr/>
        </p:nvSpPr>
        <p:spPr bwMode="auto">
          <a:xfrm>
            <a:off x="517524" y="4254500"/>
            <a:ext cx="729483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GB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Grammar </a:t>
            </a:r>
            <a:r>
              <a:rPr lang="en-GB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Module 2: </a:t>
            </a:r>
            <a:br>
              <a:rPr lang="en-GB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Teaching grammar: why and how? </a:t>
            </a:r>
            <a:r>
              <a:rPr lang="en-GB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(GM2)</a:t>
            </a:r>
            <a:endParaRPr lang="en-GB" sz="3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Resource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14398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sz="2000" dirty="0" err="1" smtClean="0">
                <a:solidFill>
                  <a:schemeClr val="tx1"/>
                </a:solidFill>
              </a:rPr>
              <a:t>Cuando</a:t>
            </a:r>
            <a:r>
              <a:rPr lang="en-GB" sz="2000" dirty="0" smtClean="0">
                <a:solidFill>
                  <a:schemeClr val="tx1"/>
                </a:solidFill>
              </a:rPr>
              <a:t> era </a:t>
            </a:r>
            <a:r>
              <a:rPr lang="en-GB" sz="2000" dirty="0" err="1" smtClean="0">
                <a:solidFill>
                  <a:schemeClr val="tx1"/>
                </a:solidFill>
              </a:rPr>
              <a:t>muy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pequeña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tenía</a:t>
            </a:r>
            <a:r>
              <a:rPr lang="en-GB" sz="2000" dirty="0" smtClean="0">
                <a:solidFill>
                  <a:schemeClr val="tx1"/>
                </a:solidFill>
              </a:rPr>
              <a:t> un </a:t>
            </a:r>
            <a:r>
              <a:rPr lang="en-GB" sz="2000" dirty="0" err="1" smtClean="0">
                <a:solidFill>
                  <a:schemeClr val="tx1"/>
                </a:solidFill>
              </a:rPr>
              <a:t>osito</a:t>
            </a:r>
            <a:r>
              <a:rPr lang="en-GB" sz="2000" dirty="0" smtClean="0">
                <a:solidFill>
                  <a:schemeClr val="tx1"/>
                </a:solidFill>
              </a:rPr>
              <a:t>. El </a:t>
            </a:r>
            <a:r>
              <a:rPr lang="en-GB" sz="2000" dirty="0" err="1" smtClean="0">
                <a:solidFill>
                  <a:schemeClr val="tx1"/>
                </a:solidFill>
              </a:rPr>
              <a:t>osito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tocaba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música</a:t>
            </a:r>
            <a:r>
              <a:rPr lang="en-GB" sz="2000" dirty="0" smtClean="0">
                <a:solidFill>
                  <a:schemeClr val="tx1"/>
                </a:solidFill>
              </a:rPr>
              <a:t>, y la </a:t>
            </a:r>
            <a:r>
              <a:rPr lang="en-GB" sz="2000" dirty="0" err="1" smtClean="0">
                <a:solidFill>
                  <a:schemeClr val="tx1"/>
                </a:solidFill>
              </a:rPr>
              <a:t>música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que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tocaba</a:t>
            </a:r>
            <a:r>
              <a:rPr lang="en-GB" sz="2000" dirty="0" smtClean="0">
                <a:solidFill>
                  <a:schemeClr val="tx1"/>
                </a:solidFill>
              </a:rPr>
              <a:t> era Teddy Bear’s Picnic (‘La </a:t>
            </a:r>
            <a:r>
              <a:rPr lang="en-GB" sz="2000" dirty="0" err="1" smtClean="0">
                <a:solidFill>
                  <a:schemeClr val="tx1"/>
                </a:solidFill>
              </a:rPr>
              <a:t>Merienda</a:t>
            </a:r>
            <a:r>
              <a:rPr lang="en-GB" sz="2000" dirty="0" smtClean="0">
                <a:solidFill>
                  <a:schemeClr val="tx1"/>
                </a:solidFill>
              </a:rPr>
              <a:t> de los </a:t>
            </a:r>
            <a:r>
              <a:rPr lang="en-GB" sz="2000" dirty="0" err="1" smtClean="0">
                <a:solidFill>
                  <a:schemeClr val="tx1"/>
                </a:solidFill>
              </a:rPr>
              <a:t>Ositos</a:t>
            </a:r>
            <a:r>
              <a:rPr lang="en-GB" sz="2000" dirty="0" smtClean="0">
                <a:solidFill>
                  <a:schemeClr val="tx1"/>
                </a:solidFill>
              </a:rPr>
              <a:t>’). Me </a:t>
            </a:r>
            <a:r>
              <a:rPr lang="en-GB" sz="2000" dirty="0" err="1" smtClean="0">
                <a:solidFill>
                  <a:schemeClr val="tx1"/>
                </a:solidFill>
              </a:rPr>
              <a:t>gustaba</a:t>
            </a:r>
            <a:r>
              <a:rPr lang="en-GB" sz="2000" dirty="0" smtClean="0">
                <a:solidFill>
                  <a:schemeClr val="tx1"/>
                </a:solidFill>
              </a:rPr>
              <a:t> mucho el </a:t>
            </a:r>
            <a:r>
              <a:rPr lang="en-GB" sz="2000" dirty="0" err="1" smtClean="0">
                <a:solidFill>
                  <a:schemeClr val="tx1"/>
                </a:solidFill>
              </a:rPr>
              <a:t>osito</a:t>
            </a:r>
            <a:r>
              <a:rPr lang="en-GB" sz="2000" dirty="0" smtClean="0">
                <a:solidFill>
                  <a:schemeClr val="tx1"/>
                </a:solidFill>
              </a:rPr>
              <a:t> y </a:t>
            </a:r>
            <a:r>
              <a:rPr lang="en-GB" sz="2000" dirty="0" err="1" smtClean="0">
                <a:solidFill>
                  <a:schemeClr val="tx1"/>
                </a:solidFill>
              </a:rPr>
              <a:t>cada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noche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cuando</a:t>
            </a:r>
            <a:r>
              <a:rPr lang="en-GB" sz="2000" dirty="0" smtClean="0">
                <a:solidFill>
                  <a:schemeClr val="tx1"/>
                </a:solidFill>
              </a:rPr>
              <a:t> me </a:t>
            </a:r>
            <a:r>
              <a:rPr lang="en-GB" sz="2000" dirty="0" err="1" smtClean="0">
                <a:solidFill>
                  <a:schemeClr val="tx1"/>
                </a:solidFill>
              </a:rPr>
              <a:t>acostaba</a:t>
            </a:r>
            <a:r>
              <a:rPr lang="en-GB" sz="2000" dirty="0" smtClean="0">
                <a:solidFill>
                  <a:schemeClr val="tx1"/>
                </a:solidFill>
              </a:rPr>
              <a:t>, </a:t>
            </a:r>
            <a:r>
              <a:rPr lang="en-GB" sz="2000" dirty="0" err="1" smtClean="0">
                <a:solidFill>
                  <a:schemeClr val="tx1"/>
                </a:solidFill>
              </a:rPr>
              <a:t>escuchaba</a:t>
            </a:r>
            <a:r>
              <a:rPr lang="en-GB" sz="2000" dirty="0" smtClean="0">
                <a:solidFill>
                  <a:schemeClr val="tx1"/>
                </a:solidFill>
              </a:rPr>
              <a:t> la </a:t>
            </a:r>
            <a:r>
              <a:rPr lang="en-GB" sz="2000" dirty="0" err="1" smtClean="0">
                <a:solidFill>
                  <a:schemeClr val="tx1"/>
                </a:solidFill>
              </a:rPr>
              <a:t>música</a:t>
            </a:r>
            <a:r>
              <a:rPr lang="en-GB" sz="2000" dirty="0" smtClean="0">
                <a:solidFill>
                  <a:schemeClr val="tx1"/>
                </a:solidFill>
              </a:rPr>
              <a:t>. El </a:t>
            </a:r>
            <a:r>
              <a:rPr lang="en-GB" sz="2000" dirty="0" err="1" smtClean="0">
                <a:solidFill>
                  <a:schemeClr val="tx1"/>
                </a:solidFill>
              </a:rPr>
              <a:t>osito</a:t>
            </a:r>
            <a:r>
              <a:rPr lang="en-GB" sz="2000" dirty="0" smtClean="0">
                <a:solidFill>
                  <a:schemeClr val="tx1"/>
                </a:solidFill>
              </a:rPr>
              <a:t> me </a:t>
            </a:r>
            <a:r>
              <a:rPr lang="en-GB" sz="2000" dirty="0" err="1" smtClean="0">
                <a:solidFill>
                  <a:schemeClr val="tx1"/>
                </a:solidFill>
              </a:rPr>
              <a:t>ayudaba</a:t>
            </a:r>
            <a:r>
              <a:rPr lang="en-GB" sz="2000" dirty="0" smtClean="0">
                <a:solidFill>
                  <a:schemeClr val="tx1"/>
                </a:solidFill>
              </a:rPr>
              <a:t> a </a:t>
            </a:r>
            <a:r>
              <a:rPr lang="en-GB" sz="2000" dirty="0" err="1" smtClean="0">
                <a:solidFill>
                  <a:schemeClr val="tx1"/>
                </a:solidFill>
              </a:rPr>
              <a:t>dormir</a:t>
            </a:r>
            <a:r>
              <a:rPr lang="en-GB" sz="20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2773" name="teddybearspicnicedited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2924175"/>
            <a:ext cx="424815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teddybearspicnicedite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286249" y="2911075"/>
            <a:ext cx="4024340" cy="3018255"/>
          </a:xfrm>
          <a:prstGeom prst="rect">
            <a:avLst/>
          </a:prstGeom>
        </p:spPr>
      </p:pic>
      <p:pic>
        <p:nvPicPr>
          <p:cNvPr id="7" name="Picture 2" descr="J:\DCIM\101MSDCF\DSC008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133" y="2636838"/>
            <a:ext cx="5021734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27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77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51520" y="1916832"/>
            <a:ext cx="3944706" cy="3506404"/>
          </a:xfrm>
        </p:spPr>
        <p:txBody>
          <a:bodyPr>
            <a:normAutofit/>
          </a:bodyPr>
          <a:lstStyle/>
          <a:p>
            <a:endParaRPr lang="en-GB" dirty="0" smtClean="0">
              <a:solidFill>
                <a:srgbClr val="7030A0"/>
              </a:solidFill>
            </a:endParaRPr>
          </a:p>
          <a:p>
            <a:endParaRPr lang="en-GB" dirty="0">
              <a:solidFill>
                <a:srgbClr val="7030A0"/>
              </a:solidFill>
            </a:endParaRPr>
          </a:p>
          <a:p>
            <a:endParaRPr lang="en-GB" dirty="0" smtClean="0">
              <a:solidFill>
                <a:srgbClr val="7030A0"/>
              </a:solidFill>
            </a:endParaRPr>
          </a:p>
          <a:p>
            <a:endParaRPr lang="en-GB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186743"/>
            <a:ext cx="8229600" cy="7293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err="1" smtClean="0"/>
              <a:t>J’inviterais</a:t>
            </a:r>
            <a:r>
              <a:rPr lang="en-GB" b="1" dirty="0" smtClean="0"/>
              <a:t>...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572001" y="1916113"/>
            <a:ext cx="4103688" cy="4249737"/>
          </a:xfrm>
        </p:spPr>
        <p:txBody>
          <a:bodyPr>
            <a:normAutofit fontScale="92500"/>
          </a:bodyPr>
          <a:lstStyle/>
          <a:p>
            <a:pPr eaLnBrk="1" hangingPunct="1">
              <a:buFont typeface="Arial" charset="0"/>
              <a:buNone/>
            </a:pPr>
            <a:r>
              <a:rPr lang="en-GB" dirty="0" smtClean="0">
                <a:solidFill>
                  <a:schemeClr val="tx1"/>
                </a:solidFill>
              </a:rPr>
              <a:t>…</a:t>
            </a:r>
          </a:p>
          <a:p>
            <a:pPr eaLnBrk="1" hangingPunct="1">
              <a:buFont typeface="Arial" charset="0"/>
              <a:buNone/>
            </a:pPr>
            <a:r>
              <a:rPr lang="en-GB" dirty="0" err="1" smtClean="0">
                <a:solidFill>
                  <a:schemeClr val="tx1"/>
                </a:solidFill>
              </a:rPr>
              <a:t>parce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que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c’est</a:t>
            </a:r>
            <a:r>
              <a:rPr lang="en-GB" dirty="0" smtClean="0">
                <a:solidFill>
                  <a:schemeClr val="tx1"/>
                </a:solidFill>
              </a:rPr>
              <a:t> un </a:t>
            </a:r>
            <a:r>
              <a:rPr lang="en-GB" dirty="0" err="1" smtClean="0">
                <a:solidFill>
                  <a:schemeClr val="tx1"/>
                </a:solidFill>
              </a:rPr>
              <a:t>joueur</a:t>
            </a:r>
            <a:r>
              <a:rPr lang="en-GB" dirty="0">
                <a:solidFill>
                  <a:schemeClr val="tx1"/>
                </a:solidFill>
              </a:rPr>
              <a:t> </a:t>
            </a:r>
            <a:endParaRPr lang="en-GB" dirty="0" smtClean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GB" dirty="0" smtClean="0">
                <a:solidFill>
                  <a:schemeClr val="tx1"/>
                </a:solidFill>
              </a:rPr>
              <a:t>de foot  / </a:t>
            </a:r>
            <a:r>
              <a:rPr lang="en-GB" dirty="0" err="1" smtClean="0">
                <a:solidFill>
                  <a:schemeClr val="tx1"/>
                </a:solidFill>
              </a:rPr>
              <a:t>acteur</a:t>
            </a:r>
            <a:r>
              <a:rPr lang="en-GB" dirty="0" smtClean="0">
                <a:solidFill>
                  <a:schemeClr val="tx1"/>
                </a:solidFill>
              </a:rPr>
              <a:t> / auteur </a:t>
            </a:r>
          </a:p>
          <a:p>
            <a:pPr eaLnBrk="1" hangingPunct="1">
              <a:buFont typeface="Arial" charset="0"/>
              <a:buNone/>
            </a:pPr>
            <a:r>
              <a:rPr lang="en-GB" dirty="0" smtClean="0">
                <a:solidFill>
                  <a:schemeClr val="tx1"/>
                </a:solidFill>
              </a:rPr>
              <a:t>etc. extraordinaire!</a:t>
            </a:r>
          </a:p>
          <a:p>
            <a:pPr eaLnBrk="1" hangingPunct="1">
              <a:buFont typeface="Arial" charset="0"/>
              <a:buNone/>
            </a:pPr>
            <a:r>
              <a:rPr lang="en-GB" dirty="0" smtClean="0">
                <a:solidFill>
                  <a:schemeClr val="tx1"/>
                </a:solidFill>
              </a:rPr>
              <a:t>Il </a:t>
            </a:r>
            <a:r>
              <a:rPr lang="en-GB" dirty="0" err="1" smtClean="0">
                <a:solidFill>
                  <a:schemeClr val="tx1"/>
                </a:solidFill>
              </a:rPr>
              <a:t>est</a:t>
            </a:r>
            <a:r>
              <a:rPr lang="en-GB" dirty="0" smtClean="0">
                <a:solidFill>
                  <a:schemeClr val="tx1"/>
                </a:solidFill>
              </a:rPr>
              <a:t> beau, </a:t>
            </a:r>
            <a:r>
              <a:rPr lang="en-GB" dirty="0" err="1" smtClean="0">
                <a:solidFill>
                  <a:schemeClr val="tx1"/>
                </a:solidFill>
              </a:rPr>
              <a:t>sympa</a:t>
            </a:r>
            <a:r>
              <a:rPr lang="en-GB" dirty="0" smtClean="0">
                <a:solidFill>
                  <a:schemeClr val="tx1"/>
                </a:solidFill>
              </a:rPr>
              <a:t> et </a:t>
            </a:r>
          </a:p>
          <a:p>
            <a:pPr eaLnBrk="1" hangingPunct="1">
              <a:buFont typeface="Arial" charset="0"/>
              <a:buNone/>
            </a:pPr>
            <a:r>
              <a:rPr lang="en-GB" dirty="0" err="1" smtClean="0">
                <a:solidFill>
                  <a:schemeClr val="tx1"/>
                </a:solidFill>
              </a:rPr>
              <a:t>amusant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buFont typeface="Arial" charset="0"/>
              <a:buNone/>
            </a:pPr>
            <a:r>
              <a:rPr lang="en-GB" dirty="0" err="1" smtClean="0">
                <a:solidFill>
                  <a:schemeClr val="tx1"/>
                </a:solidFill>
              </a:rPr>
              <a:t>J’aimerais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bien</a:t>
            </a:r>
            <a:r>
              <a:rPr lang="en-GB" dirty="0" smtClean="0">
                <a:solidFill>
                  <a:schemeClr val="tx1"/>
                </a:solidFill>
              </a:rPr>
              <a:t> passer la </a:t>
            </a:r>
          </a:p>
          <a:p>
            <a:pPr eaLnBrk="1" hangingPunct="1">
              <a:buFont typeface="Arial" charset="0"/>
              <a:buNone/>
            </a:pPr>
            <a:r>
              <a:rPr lang="en-GB" dirty="0" smtClean="0">
                <a:solidFill>
                  <a:schemeClr val="tx1"/>
                </a:solidFill>
              </a:rPr>
              <a:t>soirée avec </a:t>
            </a:r>
            <a:r>
              <a:rPr lang="en-GB" dirty="0" err="1" smtClean="0">
                <a:solidFill>
                  <a:schemeClr val="tx1"/>
                </a:solidFill>
              </a:rPr>
              <a:t>lui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6" name="Picture 2" descr="C:\Users\Irene\Pictures\profiles\ballo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09" y="1988840"/>
            <a:ext cx="2776728" cy="357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5209" y="5445224"/>
            <a:ext cx="300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(Insert photo here)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idx="1"/>
          </p:nvPr>
        </p:nvSpPr>
        <p:spPr>
          <a:xfrm>
            <a:off x="785813" y="2634258"/>
            <a:ext cx="7884914" cy="422374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7859" tIns="17859" rIns="17859" bIns="17859"/>
          <a:lstStyle/>
          <a:p>
            <a:pPr marL="405171" indent="-180820">
              <a:spcBef>
                <a:spcPct val="0"/>
              </a:spcBef>
              <a:buSzPct val="43000"/>
              <a:buBlip>
                <a:blip r:embed="rId3"/>
              </a:buBlip>
            </a:pPr>
            <a:endParaRPr lang="en-US" sz="1700" dirty="0"/>
          </a:p>
          <a:p>
            <a:pPr marL="405171" indent="-180820">
              <a:buSzPct val="43000"/>
              <a:buBlip>
                <a:blip r:embed="rId3"/>
              </a:buBlip>
            </a:pPr>
            <a:endParaRPr lang="en-US" sz="1700" dirty="0"/>
          </a:p>
          <a:p>
            <a:pPr marL="405171" indent="-180820">
              <a:buSzPct val="43000"/>
              <a:buBlip>
                <a:blip r:embed="rId3"/>
              </a:buBlip>
            </a:pPr>
            <a:endParaRPr lang="en-US" sz="1700" dirty="0"/>
          </a:p>
          <a:p>
            <a:pPr marL="405171" indent="-180820">
              <a:buSzPct val="43000"/>
              <a:buBlip>
                <a:blip r:embed="rId3"/>
              </a:buBlip>
            </a:pPr>
            <a:endParaRPr lang="en-US" sz="1700" dirty="0"/>
          </a:p>
          <a:p>
            <a:pPr marL="405171" indent="-180820">
              <a:buSzPct val="43000"/>
              <a:buBlip>
                <a:blip r:embed="rId3"/>
              </a:buBlip>
            </a:pPr>
            <a:endParaRPr lang="en-US" sz="1700" u="sng" dirty="0"/>
          </a:p>
          <a:p>
            <a:pPr marL="405171" indent="-180820">
              <a:buSzPct val="27000"/>
              <a:buBlip>
                <a:blip r:embed="rId3"/>
              </a:buBlip>
            </a:pPr>
            <a:r>
              <a:rPr lang="en-US" sz="1700" u="sng" dirty="0">
                <a:solidFill>
                  <a:srgbClr val="009999"/>
                </a:solidFill>
                <a:hlinkClick r:id="rId4"/>
              </a:rPr>
              <a:t>http://www.ngfl-cymru.org.uk/vtc/2009-10/mfl/cynnal/german/unit1/eng/</a:t>
            </a:r>
            <a:endParaRPr lang="en-US" dirty="0"/>
          </a:p>
          <a:p>
            <a:pPr marL="405171" indent="-180820">
              <a:buSzPct val="43000"/>
              <a:buBlip>
                <a:blip r:embed="rId3"/>
              </a:buBlip>
            </a:pPr>
            <a:r>
              <a:rPr lang="en-US" sz="1700" dirty="0"/>
              <a:t> Spotted in tes.co.uk/resources016 linked to </a:t>
            </a:r>
            <a:r>
              <a:rPr lang="en-US" sz="1700" dirty="0" err="1"/>
              <a:t>NGfL</a:t>
            </a:r>
            <a:r>
              <a:rPr lang="en-US" sz="1700" dirty="0"/>
              <a:t> </a:t>
            </a:r>
            <a:r>
              <a:rPr lang="en-US" sz="1700" dirty="0" err="1"/>
              <a:t>Cymru</a:t>
            </a:r>
            <a:endParaRPr lang="en-US" sz="1700" dirty="0"/>
          </a:p>
        </p:txBody>
      </p:sp>
      <p:pic>
        <p:nvPicPr>
          <p:cNvPr id="2055" name="Picture 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17" y="1772816"/>
            <a:ext cx="8509992" cy="439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8"/>
          <p:cNvSpPr>
            <a:spLocks/>
          </p:cNvSpPr>
          <p:nvPr/>
        </p:nvSpPr>
        <p:spPr bwMode="auto">
          <a:xfrm>
            <a:off x="637357" y="1988840"/>
            <a:ext cx="798314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just"/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Hallo Heike!</a:t>
            </a:r>
          </a:p>
          <a:p>
            <a:pPr algn="just"/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Frohes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neues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Jahr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!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Weihnachten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war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für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mich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toll.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Es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hat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für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die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ganze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Familie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Spaß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gemacht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.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Wie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war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es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für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dich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und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deine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Familie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?</a:t>
            </a:r>
          </a:p>
          <a:p>
            <a:pPr algn="just"/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Ich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habe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ein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Paar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Vorsätze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für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das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kommende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Jahr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.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Es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wird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nicht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leicht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sein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,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denn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meine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Mutter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ist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wieder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krank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.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Ich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werde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zum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Beispiel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jeden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Tag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mein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Bett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machen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und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abends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mit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meinem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Bruder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die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Spülmaschine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einräumen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.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Manchmal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werde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ich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auch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das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Abendessen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vorbereiten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.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Hilfe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!</a:t>
            </a:r>
          </a:p>
          <a:p>
            <a:pPr algn="just"/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Ich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werde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mich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auch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besser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fit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halten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.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Meine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Freundinnen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und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ich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werden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einmal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pro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Woche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schwimmen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gehen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und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wir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werden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auch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alle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wieder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zum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Fitnesscenter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gehen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.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Außerdem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werde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ich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gesünder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essen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und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trinken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. Das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heißt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ich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werde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weniger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Fett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und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Süssigkeiten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und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mehr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Obst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und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Gemüse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essen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.</a:t>
            </a:r>
          </a:p>
          <a:p>
            <a:pPr algn="just"/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Und du Heike,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wie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geht’s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dir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?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Wie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war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deine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Weihnachten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?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Gibt’s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auch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Schnee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bei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euch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?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Ich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werde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heute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Nachmittag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mit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Anja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schlitten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gehen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. Das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wird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lustig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sein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und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wird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meinem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Fitness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helfen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!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Ich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muß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jetzt</a:t>
            </a:r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 also los.</a:t>
            </a:r>
          </a:p>
          <a:p>
            <a:pPr algn="just"/>
            <a:r>
              <a:rPr lang="en-US" sz="1600" dirty="0" err="1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Tschüs</a:t>
            </a:r>
            <a:endParaRPr lang="en-US" sz="1600" dirty="0" smtClean="0">
              <a:latin typeface="Arial" pitchFamily="34" charset="0"/>
              <a:ea typeface="Chalkduster" charset="0"/>
              <a:cs typeface="Arial" pitchFamily="34" charset="0"/>
              <a:sym typeface="Chalkduster" charset="0"/>
            </a:endParaRPr>
          </a:p>
          <a:p>
            <a:pPr algn="just"/>
            <a:r>
              <a:rPr lang="en-US" sz="1600" dirty="0" smtClean="0">
                <a:latin typeface="Arial" pitchFamily="34" charset="0"/>
                <a:ea typeface="Chalkduster" charset="0"/>
                <a:cs typeface="Arial" pitchFamily="34" charset="0"/>
                <a:sym typeface="Chalkduster" charset="0"/>
              </a:rPr>
              <a:t>Sabine</a:t>
            </a:r>
            <a:endParaRPr lang="en-US" sz="1600" dirty="0">
              <a:latin typeface="Arial" pitchFamily="34" charset="0"/>
              <a:ea typeface="Chalkduster" charset="0"/>
              <a:cs typeface="Arial" pitchFamily="34" charset="0"/>
              <a:sym typeface="Chalkduster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1186743"/>
            <a:ext cx="8229600" cy="72937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34A2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New Year’s</a:t>
            </a:r>
            <a:r>
              <a:rPr kumimoji="0" lang="en-GB" sz="3000" b="1" i="0" u="none" strike="noStrike" kern="1200" cap="none" spc="0" normalizeH="0" noProof="0" dirty="0" smtClean="0">
                <a:ln>
                  <a:noFill/>
                </a:ln>
                <a:solidFill>
                  <a:srgbClr val="B34A2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resolutions 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rgbClr val="B34A2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(</a:t>
            </a:r>
            <a:r>
              <a:rPr kumimoji="0" lang="en-GB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B34A2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werden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rgbClr val="B34A2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/ future)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B34A22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1132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b="1" dirty="0" smtClean="0">
                <a:effectLst/>
              </a:rPr>
              <a:t>Romance </a:t>
            </a:r>
            <a:r>
              <a:rPr lang="en-GB" b="1" dirty="0" err="1" smtClean="0">
                <a:effectLst/>
              </a:rPr>
              <a:t>sonámbulo</a:t>
            </a:r>
            <a:endParaRPr lang="en-GB" b="1" dirty="0" smtClean="0">
              <a:effectLst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>
          <a:xfrm>
            <a:off x="457200" y="1916112"/>
            <a:ext cx="8229600" cy="4249737"/>
          </a:xfrm>
        </p:spPr>
        <p:txBody>
          <a:bodyPr>
            <a:no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Verde </a:t>
            </a:r>
            <a:r>
              <a:rPr lang="en-GB" sz="2400" dirty="0" err="1" smtClean="0">
                <a:solidFill>
                  <a:schemeClr val="tx1"/>
                </a:solidFill>
              </a:rPr>
              <a:t>que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te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quiero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verde</a:t>
            </a:r>
            <a:endParaRPr lang="en-GB" sz="2400" dirty="0" smtClean="0">
              <a:solidFill>
                <a:schemeClr val="tx1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Verde </a:t>
            </a:r>
            <a:r>
              <a:rPr lang="en-GB" sz="2400" dirty="0" err="1" smtClean="0">
                <a:solidFill>
                  <a:schemeClr val="tx1"/>
                </a:solidFill>
              </a:rPr>
              <a:t>viento</a:t>
            </a:r>
            <a:r>
              <a:rPr lang="en-GB" sz="2400" dirty="0" smtClean="0">
                <a:solidFill>
                  <a:schemeClr val="tx1"/>
                </a:solidFill>
              </a:rPr>
              <a:t>. Verdes </a:t>
            </a:r>
            <a:r>
              <a:rPr lang="en-GB" sz="2400" dirty="0" err="1" smtClean="0">
                <a:solidFill>
                  <a:schemeClr val="tx1"/>
                </a:solidFill>
              </a:rPr>
              <a:t>ramas</a:t>
            </a:r>
            <a:endParaRPr lang="en-GB" sz="2400" dirty="0" smtClean="0">
              <a:solidFill>
                <a:schemeClr val="tx1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El </a:t>
            </a:r>
            <a:r>
              <a:rPr lang="en-GB" sz="2400" dirty="0" err="1" smtClean="0">
                <a:solidFill>
                  <a:schemeClr val="tx1"/>
                </a:solidFill>
              </a:rPr>
              <a:t>barco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sobre</a:t>
            </a:r>
            <a:r>
              <a:rPr lang="en-GB" sz="2400" dirty="0" smtClean="0">
                <a:solidFill>
                  <a:schemeClr val="tx1"/>
                </a:solidFill>
              </a:rPr>
              <a:t> la mar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y el </a:t>
            </a:r>
            <a:r>
              <a:rPr lang="en-GB" sz="2400" dirty="0" err="1" smtClean="0">
                <a:solidFill>
                  <a:schemeClr val="tx1"/>
                </a:solidFill>
              </a:rPr>
              <a:t>caballo</a:t>
            </a:r>
            <a:r>
              <a:rPr lang="en-GB" sz="2400" dirty="0" smtClean="0">
                <a:solidFill>
                  <a:schemeClr val="tx1"/>
                </a:solidFill>
              </a:rPr>
              <a:t> en la </a:t>
            </a:r>
            <a:r>
              <a:rPr lang="en-GB" sz="2400" dirty="0" err="1" smtClean="0">
                <a:solidFill>
                  <a:schemeClr val="tx1"/>
                </a:solidFill>
              </a:rPr>
              <a:t>montaña</a:t>
            </a:r>
            <a:r>
              <a:rPr lang="en-GB" sz="240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……….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Verde carne, </a:t>
            </a:r>
            <a:r>
              <a:rPr lang="en-GB" sz="2400" dirty="0" err="1" smtClean="0">
                <a:solidFill>
                  <a:schemeClr val="tx1"/>
                </a:solidFill>
              </a:rPr>
              <a:t>pelo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verde</a:t>
            </a:r>
            <a:endParaRPr lang="en-GB" sz="2400" dirty="0" smtClean="0">
              <a:solidFill>
                <a:schemeClr val="tx1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Con </a:t>
            </a:r>
            <a:r>
              <a:rPr lang="en-GB" sz="2400" dirty="0" err="1" smtClean="0">
                <a:solidFill>
                  <a:schemeClr val="tx1"/>
                </a:solidFill>
              </a:rPr>
              <a:t>ojos</a:t>
            </a:r>
            <a:r>
              <a:rPr lang="en-GB" sz="2400" dirty="0" smtClean="0">
                <a:solidFill>
                  <a:schemeClr val="tx1"/>
                </a:solidFill>
              </a:rPr>
              <a:t> de </a:t>
            </a:r>
            <a:r>
              <a:rPr lang="en-GB" sz="2400" dirty="0" err="1" smtClean="0">
                <a:solidFill>
                  <a:schemeClr val="tx1"/>
                </a:solidFill>
              </a:rPr>
              <a:t>fría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plata</a:t>
            </a:r>
            <a:r>
              <a:rPr lang="en-GB" sz="240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buFont typeface="Wingdings 3" pitchFamily="18" charset="2"/>
              <a:buNone/>
            </a:pPr>
            <a:endParaRPr lang="en-GB" sz="2400" dirty="0" smtClean="0">
              <a:solidFill>
                <a:schemeClr val="tx1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Etc.</a:t>
            </a:r>
            <a:endParaRPr lang="en-GB" dirty="0" smtClean="0">
              <a:solidFill>
                <a:schemeClr val="tx1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GB" sz="1600" dirty="0" smtClean="0">
                <a:solidFill>
                  <a:schemeClr val="tx1"/>
                </a:solidFill>
              </a:rPr>
              <a:t>						</a:t>
            </a:r>
            <a:r>
              <a:rPr lang="en-GB" sz="1600" b="1" dirty="0" smtClean="0">
                <a:solidFill>
                  <a:schemeClr val="tx1"/>
                </a:solidFill>
              </a:rPr>
              <a:t>Federico </a:t>
            </a:r>
            <a:r>
              <a:rPr lang="en-GB" sz="1600" b="1" dirty="0" err="1" smtClean="0">
                <a:solidFill>
                  <a:schemeClr val="tx1"/>
                </a:solidFill>
              </a:rPr>
              <a:t>García</a:t>
            </a:r>
            <a:r>
              <a:rPr lang="en-GB" sz="1600" b="1" dirty="0" smtClean="0">
                <a:solidFill>
                  <a:schemeClr val="tx1"/>
                </a:solidFill>
              </a:rPr>
              <a:t> Lorca</a:t>
            </a:r>
            <a:endParaRPr lang="en-GB" sz="1600" dirty="0" smtClean="0">
              <a:solidFill>
                <a:schemeClr val="tx1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endParaRPr lang="en-GB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1196975"/>
            <a:ext cx="8229600" cy="71438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b="1" dirty="0" err="1" smtClean="0"/>
              <a:t>Instantes</a:t>
            </a:r>
            <a:r>
              <a:rPr lang="en-GB" dirty="0" smtClean="0"/>
              <a:t> </a:t>
            </a:r>
            <a:r>
              <a:rPr lang="en-GB" sz="2400" dirty="0" smtClean="0"/>
              <a:t>(Jorge Luis Borges?)</a:t>
            </a:r>
            <a:endParaRPr lang="en-GB" sz="2400" dirty="0"/>
          </a:p>
        </p:txBody>
      </p:sp>
      <p:sp>
        <p:nvSpPr>
          <p:cNvPr id="30722" name="Content Placeholder 1"/>
          <p:cNvSpPr>
            <a:spLocks noGrp="1"/>
          </p:cNvSpPr>
          <p:nvPr>
            <p:ph idx="1"/>
          </p:nvPr>
        </p:nvSpPr>
        <p:spPr>
          <a:xfrm>
            <a:off x="468313" y="1916112"/>
            <a:ext cx="8189912" cy="424973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GB" sz="2400" dirty="0" smtClean="0">
                <a:solidFill>
                  <a:schemeClr val="tx1"/>
                </a:solidFill>
              </a:rPr>
              <a:t>Si </a:t>
            </a:r>
            <a:r>
              <a:rPr lang="en-GB" sz="2400" dirty="0" err="1" smtClean="0">
                <a:solidFill>
                  <a:schemeClr val="tx1"/>
                </a:solidFill>
              </a:rPr>
              <a:t>pudiera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vivir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nuevamente</a:t>
            </a:r>
            <a:r>
              <a:rPr lang="en-GB" sz="2400" dirty="0" smtClean="0">
                <a:solidFill>
                  <a:schemeClr val="tx1"/>
                </a:solidFill>
              </a:rPr>
              <a:t> mi </a:t>
            </a:r>
            <a:r>
              <a:rPr lang="en-GB" sz="2400" dirty="0" err="1" smtClean="0">
                <a:solidFill>
                  <a:schemeClr val="tx1"/>
                </a:solidFill>
              </a:rPr>
              <a:t>vida</a:t>
            </a:r>
            <a:r>
              <a:rPr lang="en-GB" sz="2400" dirty="0" smtClean="0">
                <a:solidFill>
                  <a:schemeClr val="tx1"/>
                </a:solidFill>
              </a:rPr>
              <a:t>, 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en la </a:t>
            </a:r>
            <a:r>
              <a:rPr lang="en-GB" sz="2400" dirty="0" err="1" smtClean="0">
                <a:solidFill>
                  <a:schemeClr val="tx1"/>
                </a:solidFill>
              </a:rPr>
              <a:t>próxima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/>
              <a:t>trataría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de </a:t>
            </a:r>
            <a:r>
              <a:rPr lang="en-GB" sz="2400" dirty="0" err="1" smtClean="0">
                <a:solidFill>
                  <a:schemeClr val="tx1"/>
                </a:solidFill>
              </a:rPr>
              <a:t>cometer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más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errores</a:t>
            </a:r>
            <a:r>
              <a:rPr lang="en-GB" sz="2400" dirty="0" smtClean="0">
                <a:solidFill>
                  <a:schemeClr val="tx1"/>
                </a:solidFill>
              </a:rPr>
              <a:t>. 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No </a:t>
            </a:r>
            <a:r>
              <a:rPr lang="en-GB" sz="2400" dirty="0" err="1" smtClean="0"/>
              <a:t>intentaría</a:t>
            </a:r>
            <a:r>
              <a:rPr lang="en-GB" sz="2400" dirty="0" smtClean="0"/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ser</a:t>
            </a:r>
            <a:r>
              <a:rPr lang="en-GB" sz="2400" dirty="0" smtClean="0">
                <a:solidFill>
                  <a:schemeClr val="tx1"/>
                </a:solidFill>
              </a:rPr>
              <a:t> tan perfecto, me </a:t>
            </a:r>
            <a:r>
              <a:rPr lang="en-GB" sz="2400" dirty="0" err="1" smtClean="0"/>
              <a:t>relajaría</a:t>
            </a:r>
            <a:r>
              <a:rPr lang="en-GB" sz="2400" dirty="0" smtClean="0"/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más</a:t>
            </a:r>
            <a:r>
              <a:rPr lang="en-GB" sz="2400" dirty="0" smtClean="0">
                <a:solidFill>
                  <a:schemeClr val="tx1"/>
                </a:solidFill>
              </a:rPr>
              <a:t>.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err="1" smtClean="0"/>
              <a:t>Sería</a:t>
            </a:r>
            <a:r>
              <a:rPr lang="en-GB" sz="2400" dirty="0" smtClean="0"/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más</a:t>
            </a:r>
            <a:r>
              <a:rPr lang="en-GB" sz="2400" dirty="0" smtClean="0">
                <a:solidFill>
                  <a:schemeClr val="tx1"/>
                </a:solidFill>
              </a:rPr>
              <a:t> tonto de lo </a:t>
            </a:r>
            <a:r>
              <a:rPr lang="en-GB" sz="2400" dirty="0" err="1" smtClean="0">
                <a:solidFill>
                  <a:schemeClr val="tx1"/>
                </a:solidFill>
              </a:rPr>
              <a:t>que</a:t>
            </a:r>
            <a:r>
              <a:rPr lang="en-GB" sz="2400" dirty="0" smtClean="0">
                <a:solidFill>
                  <a:schemeClr val="tx1"/>
                </a:solidFill>
              </a:rPr>
              <a:t> he </a:t>
            </a:r>
            <a:r>
              <a:rPr lang="en-GB" sz="2400" dirty="0" err="1" smtClean="0">
                <a:solidFill>
                  <a:schemeClr val="tx1"/>
                </a:solidFill>
              </a:rPr>
              <a:t>sido</a:t>
            </a:r>
            <a:r>
              <a:rPr lang="en-GB" sz="2400" dirty="0" smtClean="0">
                <a:solidFill>
                  <a:schemeClr val="tx1"/>
                </a:solidFill>
              </a:rPr>
              <a:t>, 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de </a:t>
            </a:r>
            <a:r>
              <a:rPr lang="en-GB" sz="2400" dirty="0" err="1" smtClean="0">
                <a:solidFill>
                  <a:schemeClr val="tx1"/>
                </a:solidFill>
              </a:rPr>
              <a:t>hecho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/>
              <a:t>tomaría</a:t>
            </a:r>
            <a:r>
              <a:rPr lang="en-GB" sz="2400" dirty="0" smtClean="0"/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muy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pocas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cosas</a:t>
            </a:r>
            <a:r>
              <a:rPr lang="en-GB" sz="2400" dirty="0" smtClean="0">
                <a:solidFill>
                  <a:schemeClr val="tx1"/>
                </a:solidFill>
              </a:rPr>
              <a:t> con </a:t>
            </a:r>
            <a:r>
              <a:rPr lang="en-GB" sz="2400" dirty="0" err="1" smtClean="0">
                <a:solidFill>
                  <a:schemeClr val="tx1"/>
                </a:solidFill>
              </a:rPr>
              <a:t>seriedad</a:t>
            </a:r>
            <a:r>
              <a:rPr lang="en-GB" sz="2400" dirty="0" smtClean="0">
                <a:solidFill>
                  <a:schemeClr val="tx1"/>
                </a:solidFill>
              </a:rPr>
              <a:t>.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err="1" smtClean="0"/>
              <a:t>Sería</a:t>
            </a:r>
            <a:r>
              <a:rPr lang="en-GB" sz="2400" dirty="0" smtClean="0"/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menos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higiénico</a:t>
            </a:r>
            <a:r>
              <a:rPr lang="en-GB" sz="2400" dirty="0" smtClean="0">
                <a:solidFill>
                  <a:schemeClr val="tx1"/>
                </a:solidFill>
              </a:rPr>
              <a:t>.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err="1" smtClean="0"/>
              <a:t>Correría</a:t>
            </a:r>
            <a:r>
              <a:rPr lang="en-GB" sz="2400" dirty="0" smtClean="0"/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más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riesgos</a:t>
            </a:r>
            <a:r>
              <a:rPr lang="en-GB" sz="2400" dirty="0" smtClean="0">
                <a:solidFill>
                  <a:schemeClr val="tx1"/>
                </a:solidFill>
              </a:rPr>
              <a:t>,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err="1" smtClean="0"/>
              <a:t>haría</a:t>
            </a:r>
            <a:r>
              <a:rPr lang="en-GB" sz="2400" dirty="0" smtClean="0"/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más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viajes</a:t>
            </a:r>
            <a:r>
              <a:rPr lang="en-GB" sz="2400" dirty="0" smtClean="0">
                <a:solidFill>
                  <a:schemeClr val="tx1"/>
                </a:solidFill>
              </a:rPr>
              <a:t>,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err="1" smtClean="0"/>
              <a:t>contemplaría</a:t>
            </a:r>
            <a:r>
              <a:rPr lang="en-GB" sz="2400" dirty="0" smtClean="0"/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más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atardeceres</a:t>
            </a:r>
            <a:r>
              <a:rPr lang="en-GB" sz="2400" dirty="0" smtClean="0">
                <a:solidFill>
                  <a:schemeClr val="tx1"/>
                </a:solidFill>
              </a:rPr>
              <a:t>,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err="1" smtClean="0"/>
              <a:t>subiría</a:t>
            </a:r>
            <a:r>
              <a:rPr lang="en-GB" sz="2400" dirty="0" smtClean="0"/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más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montañas</a:t>
            </a:r>
            <a:r>
              <a:rPr lang="en-GB" sz="2400" dirty="0" smtClean="0">
                <a:solidFill>
                  <a:schemeClr val="tx1"/>
                </a:solidFill>
              </a:rPr>
              <a:t>, </a:t>
            </a:r>
            <a:r>
              <a:rPr lang="en-GB" sz="2400" dirty="0" err="1" smtClean="0"/>
              <a:t>nadaría</a:t>
            </a:r>
            <a:r>
              <a:rPr lang="en-GB" sz="2400" dirty="0" smtClean="0"/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más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ríos</a:t>
            </a:r>
            <a:r>
              <a:rPr lang="en-GB" sz="2400" dirty="0" smtClean="0">
                <a:solidFill>
                  <a:schemeClr val="tx1"/>
                </a:solidFill>
              </a:rPr>
              <a:t>.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err="1" smtClean="0"/>
              <a:t>Iría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a </a:t>
            </a:r>
            <a:r>
              <a:rPr lang="en-GB" sz="2400" dirty="0" err="1" smtClean="0">
                <a:solidFill>
                  <a:schemeClr val="tx1"/>
                </a:solidFill>
              </a:rPr>
              <a:t>más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lugares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adonde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nunca</a:t>
            </a:r>
            <a:r>
              <a:rPr lang="en-GB" sz="2400" dirty="0" smtClean="0">
                <a:solidFill>
                  <a:schemeClr val="tx1"/>
                </a:solidFill>
              </a:rPr>
              <a:t> he </a:t>
            </a:r>
            <a:r>
              <a:rPr lang="en-GB" sz="2400" dirty="0" err="1" smtClean="0">
                <a:solidFill>
                  <a:schemeClr val="tx1"/>
                </a:solidFill>
              </a:rPr>
              <a:t>ido</a:t>
            </a:r>
            <a:r>
              <a:rPr lang="en-GB" sz="2400" dirty="0" smtClean="0">
                <a:solidFill>
                  <a:schemeClr val="tx1"/>
                </a:solidFill>
              </a:rPr>
              <a:t>,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err="1" smtClean="0"/>
              <a:t>comería</a:t>
            </a:r>
            <a:r>
              <a:rPr lang="en-GB" sz="2400" dirty="0" smtClean="0"/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más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helados</a:t>
            </a:r>
            <a:r>
              <a:rPr lang="en-GB" sz="2400" dirty="0" smtClean="0">
                <a:solidFill>
                  <a:schemeClr val="tx1"/>
                </a:solidFill>
              </a:rPr>
              <a:t> y </a:t>
            </a:r>
            <a:r>
              <a:rPr lang="en-GB" sz="2400" dirty="0" err="1" smtClean="0">
                <a:solidFill>
                  <a:schemeClr val="tx1"/>
                </a:solidFill>
              </a:rPr>
              <a:t>menos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habas</a:t>
            </a:r>
            <a:r>
              <a:rPr lang="en-GB" sz="2400" dirty="0" smtClean="0">
                <a:solidFill>
                  <a:schemeClr val="tx1"/>
                </a:solidFill>
              </a:rPr>
              <a:t>,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err="1" smtClean="0"/>
              <a:t>tendría</a:t>
            </a:r>
            <a:r>
              <a:rPr lang="en-GB" sz="2400" dirty="0" smtClean="0"/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más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problemas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reales</a:t>
            </a:r>
            <a:r>
              <a:rPr lang="en-GB" sz="2400" dirty="0" smtClean="0">
                <a:solidFill>
                  <a:schemeClr val="tx1"/>
                </a:solidFill>
              </a:rPr>
              <a:t> y </a:t>
            </a:r>
            <a:r>
              <a:rPr lang="en-GB" sz="2400" dirty="0" err="1" smtClean="0">
                <a:solidFill>
                  <a:schemeClr val="tx1"/>
                </a:solidFill>
              </a:rPr>
              <a:t>menos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imaginarios</a:t>
            </a:r>
            <a:endParaRPr lang="en-GB" sz="2400" dirty="0" smtClean="0">
              <a:solidFill>
                <a:schemeClr val="tx1"/>
              </a:solidFill>
            </a:endParaRPr>
          </a:p>
          <a:p>
            <a:pPr marL="109728" indent="0" eaLnBrk="1" hangingPunct="1">
              <a:lnSpc>
                <a:spcPct val="120000"/>
              </a:lnSpc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   Etc…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 bwMode="auto">
          <a:xfrm>
            <a:off x="457200" y="1186743"/>
            <a:ext cx="8229600" cy="72937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b="1" dirty="0" err="1" smtClean="0">
                <a:effectLst/>
              </a:rPr>
              <a:t>Déjeuner</a:t>
            </a:r>
            <a:r>
              <a:rPr lang="en-GB" b="1" dirty="0" smtClean="0">
                <a:effectLst/>
              </a:rPr>
              <a:t> du </a:t>
            </a:r>
            <a:r>
              <a:rPr lang="en-GB" b="1" dirty="0" err="1" smtClean="0">
                <a:effectLst/>
              </a:rPr>
              <a:t>matin</a:t>
            </a:r>
            <a:r>
              <a:rPr lang="en-GB" b="1" dirty="0" smtClean="0">
                <a:effectLst/>
              </a:rPr>
              <a:t> </a:t>
            </a:r>
            <a:r>
              <a:rPr lang="en-GB" sz="2400" dirty="0" smtClean="0">
                <a:effectLst/>
              </a:rPr>
              <a:t>(</a:t>
            </a:r>
            <a:r>
              <a:rPr lang="en-GB" sz="2400" dirty="0" err="1" smtClean="0">
                <a:effectLst/>
              </a:rPr>
              <a:t>Prévert</a:t>
            </a:r>
            <a:r>
              <a:rPr lang="en-GB" sz="2400" dirty="0" smtClean="0">
                <a:effectLst/>
              </a:rPr>
              <a:t>)</a:t>
            </a:r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1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dirty="0" smtClean="0">
                <a:solidFill>
                  <a:schemeClr val="tx1"/>
                </a:solidFill>
              </a:rPr>
              <a:t>	Il a </a:t>
            </a:r>
            <a:r>
              <a:rPr lang="en-GB" dirty="0" err="1" smtClean="0">
                <a:solidFill>
                  <a:schemeClr val="tx1"/>
                </a:solidFill>
              </a:rPr>
              <a:t>mis</a:t>
            </a:r>
            <a:r>
              <a:rPr lang="en-GB" dirty="0" smtClean="0">
                <a:solidFill>
                  <a:schemeClr val="tx1"/>
                </a:solidFill>
              </a:rPr>
              <a:t> le café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	</a:t>
            </a:r>
            <a:r>
              <a:rPr lang="en-GB" dirty="0" err="1" smtClean="0">
                <a:solidFill>
                  <a:schemeClr val="tx1"/>
                </a:solidFill>
              </a:rPr>
              <a:t>Dans</a:t>
            </a:r>
            <a:r>
              <a:rPr lang="en-GB" dirty="0" smtClean="0">
                <a:solidFill>
                  <a:schemeClr val="tx1"/>
                </a:solidFill>
              </a:rPr>
              <a:t> la </a:t>
            </a:r>
            <a:r>
              <a:rPr lang="en-GB" dirty="0" err="1" smtClean="0">
                <a:solidFill>
                  <a:schemeClr val="tx1"/>
                </a:solidFill>
              </a:rPr>
              <a:t>tasse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	Il a </a:t>
            </a:r>
            <a:r>
              <a:rPr lang="en-GB" dirty="0" err="1" smtClean="0">
                <a:solidFill>
                  <a:schemeClr val="tx1"/>
                </a:solidFill>
              </a:rPr>
              <a:t>mis</a:t>
            </a:r>
            <a:r>
              <a:rPr lang="en-GB" dirty="0" smtClean="0">
                <a:solidFill>
                  <a:schemeClr val="tx1"/>
                </a:solidFill>
              </a:rPr>
              <a:t> le </a:t>
            </a:r>
            <a:r>
              <a:rPr lang="en-GB" dirty="0" err="1" smtClean="0">
                <a:solidFill>
                  <a:schemeClr val="tx1"/>
                </a:solidFill>
              </a:rPr>
              <a:t>lait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	</a:t>
            </a:r>
            <a:r>
              <a:rPr lang="en-GB" dirty="0" err="1" smtClean="0">
                <a:solidFill>
                  <a:schemeClr val="tx1"/>
                </a:solidFill>
              </a:rPr>
              <a:t>Dans</a:t>
            </a:r>
            <a:r>
              <a:rPr lang="en-GB" dirty="0" smtClean="0">
                <a:solidFill>
                  <a:schemeClr val="tx1"/>
                </a:solidFill>
              </a:rPr>
              <a:t> la </a:t>
            </a:r>
            <a:r>
              <a:rPr lang="en-GB" dirty="0" err="1" smtClean="0">
                <a:solidFill>
                  <a:schemeClr val="tx1"/>
                </a:solidFill>
              </a:rPr>
              <a:t>tasse</a:t>
            </a:r>
            <a:r>
              <a:rPr lang="en-GB" dirty="0" smtClean="0">
                <a:solidFill>
                  <a:schemeClr val="tx1"/>
                </a:solidFill>
              </a:rPr>
              <a:t> de café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	Il a </a:t>
            </a:r>
            <a:r>
              <a:rPr lang="en-GB" dirty="0" err="1" smtClean="0">
                <a:solidFill>
                  <a:schemeClr val="tx1"/>
                </a:solidFill>
              </a:rPr>
              <a:t>mis</a:t>
            </a:r>
            <a:r>
              <a:rPr lang="en-GB" dirty="0" smtClean="0">
                <a:solidFill>
                  <a:schemeClr val="tx1"/>
                </a:solidFill>
              </a:rPr>
              <a:t> le </a:t>
            </a:r>
            <a:r>
              <a:rPr lang="en-GB" dirty="0" err="1" smtClean="0">
                <a:solidFill>
                  <a:schemeClr val="tx1"/>
                </a:solidFill>
              </a:rPr>
              <a:t>sucre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	</a:t>
            </a:r>
            <a:r>
              <a:rPr lang="en-GB" dirty="0" err="1" smtClean="0">
                <a:solidFill>
                  <a:schemeClr val="tx1"/>
                </a:solidFill>
              </a:rPr>
              <a:t>Dans</a:t>
            </a:r>
            <a:r>
              <a:rPr lang="en-GB" dirty="0" smtClean="0">
                <a:solidFill>
                  <a:schemeClr val="tx1"/>
                </a:solidFill>
              </a:rPr>
              <a:t> le café au </a:t>
            </a:r>
            <a:r>
              <a:rPr lang="en-GB" dirty="0" err="1" smtClean="0">
                <a:solidFill>
                  <a:schemeClr val="tx1"/>
                </a:solidFill>
              </a:rPr>
              <a:t>lait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	Avec la petite </a:t>
            </a:r>
            <a:r>
              <a:rPr lang="en-GB" dirty="0" err="1" smtClean="0">
                <a:solidFill>
                  <a:schemeClr val="tx1"/>
                </a:solidFill>
              </a:rPr>
              <a:t>cuiller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	Il a </a:t>
            </a:r>
            <a:r>
              <a:rPr lang="en-GB" dirty="0" err="1" smtClean="0">
                <a:solidFill>
                  <a:schemeClr val="tx1"/>
                </a:solidFill>
              </a:rPr>
              <a:t>tourné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	Il a </a:t>
            </a:r>
            <a:r>
              <a:rPr lang="en-GB" dirty="0" err="1" smtClean="0">
                <a:solidFill>
                  <a:schemeClr val="tx1"/>
                </a:solidFill>
              </a:rPr>
              <a:t>bu</a:t>
            </a:r>
            <a:r>
              <a:rPr lang="en-GB" dirty="0" smtClean="0">
                <a:solidFill>
                  <a:schemeClr val="tx1"/>
                </a:solidFill>
              </a:rPr>
              <a:t> le café au </a:t>
            </a:r>
            <a:r>
              <a:rPr lang="en-GB" dirty="0" err="1" smtClean="0">
                <a:solidFill>
                  <a:schemeClr val="tx1"/>
                </a:solidFill>
              </a:rPr>
              <a:t>lait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br>
              <a:rPr lang="en-GB" dirty="0" smtClean="0">
                <a:solidFill>
                  <a:schemeClr val="tx1"/>
                </a:solidFill>
              </a:rPr>
            </a:br>
            <a:endParaRPr lang="en-GB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dirty="0" smtClean="0">
                <a:solidFill>
                  <a:schemeClr val="tx1"/>
                </a:solidFill>
              </a:rPr>
              <a:t>	Etc…..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>
          <a:xfrm>
            <a:off x="457200" y="1186743"/>
            <a:ext cx="8229600" cy="72937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err="1" smtClean="0">
                <a:effectLst/>
              </a:rPr>
              <a:t>L’écolier</a:t>
            </a:r>
            <a:r>
              <a:rPr lang="en-GB" dirty="0" smtClean="0">
                <a:effectLst/>
              </a:rPr>
              <a:t> </a:t>
            </a:r>
            <a:r>
              <a:rPr lang="en-GB" sz="2400" dirty="0" smtClean="0">
                <a:effectLst/>
              </a:rPr>
              <a:t>(Raymond </a:t>
            </a:r>
            <a:r>
              <a:rPr lang="en-GB" sz="2400" dirty="0" err="1" smtClean="0">
                <a:effectLst/>
              </a:rPr>
              <a:t>Queneau</a:t>
            </a:r>
            <a:r>
              <a:rPr lang="en-GB" sz="2400" dirty="0" smtClean="0">
                <a:effectLst/>
              </a:rPr>
              <a:t>)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468312" y="1916112"/>
            <a:ext cx="8207375" cy="4249738"/>
          </a:xfrm>
        </p:spPr>
        <p:txBody>
          <a:bodyPr>
            <a:normAutofit fontScale="77500" lnSpcReduction="20000"/>
          </a:bodyPr>
          <a:lstStyle/>
          <a:p>
            <a:pPr marL="109728" indent="0">
              <a:lnSpc>
                <a:spcPct val="120000"/>
              </a:lnSpc>
              <a:buNone/>
            </a:pPr>
            <a:r>
              <a:rPr lang="fr-FR" sz="2300" dirty="0" smtClean="0">
                <a:solidFill>
                  <a:schemeClr val="tx1"/>
                </a:solidFill>
              </a:rPr>
              <a:t>J’</a:t>
            </a:r>
            <a:r>
              <a:rPr lang="fr-FR" sz="2300" dirty="0" smtClean="0"/>
              <a:t>écrirai </a:t>
            </a:r>
            <a:r>
              <a:rPr lang="fr-FR" sz="2300" dirty="0" smtClean="0">
                <a:solidFill>
                  <a:schemeClr val="tx1"/>
                </a:solidFill>
              </a:rPr>
              <a:t>le jeudi, </a:t>
            </a:r>
            <a:r>
              <a:rPr lang="fr-FR" sz="2300" dirty="0" smtClean="0"/>
              <a:t>j'écrirai </a:t>
            </a:r>
            <a:r>
              <a:rPr lang="fr-FR" sz="2300" dirty="0" smtClean="0">
                <a:solidFill>
                  <a:schemeClr val="tx1"/>
                </a:solidFill>
              </a:rPr>
              <a:t>le dimanche</a:t>
            </a:r>
            <a:br>
              <a:rPr lang="fr-FR" sz="2300" dirty="0" smtClean="0">
                <a:solidFill>
                  <a:schemeClr val="tx1"/>
                </a:solidFill>
              </a:rPr>
            </a:br>
            <a:r>
              <a:rPr lang="fr-FR" sz="2300" dirty="0" smtClean="0">
                <a:solidFill>
                  <a:schemeClr val="tx1"/>
                </a:solidFill>
              </a:rPr>
              <a:t>Quand je n’</a:t>
            </a:r>
            <a:r>
              <a:rPr lang="fr-FR" sz="2300" dirty="0" smtClean="0"/>
              <a:t>irai </a:t>
            </a:r>
            <a:r>
              <a:rPr lang="fr-FR" sz="2300" dirty="0" smtClean="0">
                <a:solidFill>
                  <a:schemeClr val="tx1"/>
                </a:solidFill>
              </a:rPr>
              <a:t>pas à l'école. 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fr-FR" sz="2300" dirty="0" smtClean="0">
                <a:solidFill>
                  <a:schemeClr val="tx1"/>
                </a:solidFill>
              </a:rPr>
              <a:t>J’écrirai des nouvelles, j’</a:t>
            </a:r>
            <a:r>
              <a:rPr lang="fr-FR" sz="2300" dirty="0" smtClean="0"/>
              <a:t>écrirai </a:t>
            </a:r>
            <a:r>
              <a:rPr lang="fr-FR" sz="2300" dirty="0" smtClean="0">
                <a:solidFill>
                  <a:schemeClr val="tx1"/>
                </a:solidFill>
              </a:rPr>
              <a:t>des romans</a:t>
            </a:r>
            <a:br>
              <a:rPr lang="fr-FR" sz="2300" dirty="0" smtClean="0">
                <a:solidFill>
                  <a:schemeClr val="tx1"/>
                </a:solidFill>
              </a:rPr>
            </a:br>
            <a:r>
              <a:rPr lang="fr-FR" sz="2300" dirty="0" smtClean="0">
                <a:solidFill>
                  <a:schemeClr val="tx1"/>
                </a:solidFill>
              </a:rPr>
              <a:t>Et même des paraboles. </a:t>
            </a:r>
            <a:br>
              <a:rPr lang="fr-FR" sz="2300" dirty="0" smtClean="0">
                <a:solidFill>
                  <a:schemeClr val="tx1"/>
                </a:solidFill>
              </a:rPr>
            </a:br>
            <a:r>
              <a:rPr lang="fr-FR" sz="2300" dirty="0" smtClean="0">
                <a:solidFill>
                  <a:schemeClr val="tx1"/>
                </a:solidFill>
              </a:rPr>
              <a:t>Je </a:t>
            </a:r>
            <a:r>
              <a:rPr lang="fr-FR" sz="2300" dirty="0" smtClean="0"/>
              <a:t>parlerai </a:t>
            </a:r>
            <a:r>
              <a:rPr lang="fr-FR" sz="2300" dirty="0" smtClean="0">
                <a:solidFill>
                  <a:schemeClr val="tx1"/>
                </a:solidFill>
              </a:rPr>
              <a:t>de mon village, je </a:t>
            </a:r>
            <a:r>
              <a:rPr lang="fr-FR" sz="2300" dirty="0" smtClean="0"/>
              <a:t>parlerai </a:t>
            </a:r>
            <a:r>
              <a:rPr lang="fr-FR" sz="2300" dirty="0" smtClean="0">
                <a:solidFill>
                  <a:schemeClr val="tx1"/>
                </a:solidFill>
              </a:rPr>
              <a:t>de mes parents </a:t>
            </a:r>
            <a:br>
              <a:rPr lang="fr-FR" sz="2300" dirty="0" smtClean="0">
                <a:solidFill>
                  <a:schemeClr val="tx1"/>
                </a:solidFill>
              </a:rPr>
            </a:br>
            <a:r>
              <a:rPr lang="fr-FR" sz="2300" dirty="0" smtClean="0">
                <a:solidFill>
                  <a:schemeClr val="tx1"/>
                </a:solidFill>
              </a:rPr>
              <a:t>De mes aïeux, de mes aïeules. </a:t>
            </a:r>
            <a:br>
              <a:rPr lang="fr-FR" sz="2300" dirty="0" smtClean="0">
                <a:solidFill>
                  <a:schemeClr val="tx1"/>
                </a:solidFill>
              </a:rPr>
            </a:br>
            <a:endParaRPr lang="fr-FR" sz="3600" dirty="0" smtClean="0">
              <a:solidFill>
                <a:schemeClr val="tx1"/>
              </a:solidFill>
            </a:endParaRPr>
          </a:p>
          <a:p>
            <a:pPr marL="109728" indent="0">
              <a:lnSpc>
                <a:spcPct val="120000"/>
              </a:lnSpc>
              <a:buNone/>
            </a:pPr>
            <a:r>
              <a:rPr lang="fr-FR" sz="2300" dirty="0" smtClean="0">
                <a:solidFill>
                  <a:schemeClr val="tx1"/>
                </a:solidFill>
              </a:rPr>
              <a:t>Puis je</a:t>
            </a:r>
            <a:r>
              <a:rPr lang="fr-FR" sz="2300" dirty="0" smtClean="0"/>
              <a:t> voyagerai</a:t>
            </a:r>
            <a:r>
              <a:rPr lang="fr-FR" sz="2300" dirty="0" smtClean="0">
                <a:solidFill>
                  <a:schemeClr val="tx1"/>
                </a:solidFill>
              </a:rPr>
              <a:t>,</a:t>
            </a:r>
            <a:r>
              <a:rPr lang="fr-FR" sz="2300" dirty="0" smtClean="0"/>
              <a:t> </a:t>
            </a:r>
            <a:r>
              <a:rPr lang="fr-FR" sz="2300" dirty="0" smtClean="0">
                <a:solidFill>
                  <a:schemeClr val="tx1"/>
                </a:solidFill>
              </a:rPr>
              <a:t>j’</a:t>
            </a:r>
            <a:r>
              <a:rPr lang="fr-FR" sz="2300" dirty="0" smtClean="0"/>
              <a:t>irai</a:t>
            </a:r>
            <a:r>
              <a:rPr lang="fr-FR" sz="2300" dirty="0" smtClean="0">
                <a:solidFill>
                  <a:schemeClr val="hlink"/>
                </a:solidFill>
              </a:rPr>
              <a:t> </a:t>
            </a:r>
            <a:r>
              <a:rPr lang="fr-FR" sz="2300" dirty="0" smtClean="0">
                <a:solidFill>
                  <a:schemeClr val="tx1"/>
                </a:solidFill>
              </a:rPr>
              <a:t>jusqu’en Iran </a:t>
            </a:r>
            <a:br>
              <a:rPr lang="fr-FR" sz="2300" dirty="0" smtClean="0">
                <a:solidFill>
                  <a:schemeClr val="tx1"/>
                </a:solidFill>
              </a:rPr>
            </a:br>
            <a:r>
              <a:rPr lang="fr-FR" sz="2300" dirty="0" smtClean="0">
                <a:solidFill>
                  <a:schemeClr val="tx1"/>
                </a:solidFill>
              </a:rPr>
              <a:t>Au Tibet ou bien au Népal. </a:t>
            </a:r>
            <a:br>
              <a:rPr lang="fr-FR" sz="2300" dirty="0" smtClean="0">
                <a:solidFill>
                  <a:schemeClr val="tx1"/>
                </a:solidFill>
              </a:rPr>
            </a:br>
            <a:r>
              <a:rPr lang="fr-FR" sz="2300" dirty="0" smtClean="0">
                <a:solidFill>
                  <a:schemeClr val="tx1"/>
                </a:solidFill>
              </a:rPr>
              <a:t>Et ce qui est beaucoup plus intéressant</a:t>
            </a:r>
            <a:br>
              <a:rPr lang="fr-FR" sz="2300" dirty="0" smtClean="0">
                <a:solidFill>
                  <a:schemeClr val="tx1"/>
                </a:solidFill>
              </a:rPr>
            </a:br>
            <a:r>
              <a:rPr lang="fr-FR" sz="2300" dirty="0" smtClean="0">
                <a:solidFill>
                  <a:schemeClr val="tx1"/>
                </a:solidFill>
              </a:rPr>
              <a:t>Du côté de Sirius ou d’Algol, </a:t>
            </a:r>
            <a:br>
              <a:rPr lang="fr-FR" sz="2300" dirty="0" smtClean="0">
                <a:solidFill>
                  <a:schemeClr val="tx1"/>
                </a:solidFill>
              </a:rPr>
            </a:br>
            <a:r>
              <a:rPr lang="fr-FR" sz="2300" dirty="0" smtClean="0">
                <a:solidFill>
                  <a:schemeClr val="tx1"/>
                </a:solidFill>
              </a:rPr>
              <a:t>Où tout me</a:t>
            </a:r>
            <a:r>
              <a:rPr lang="fr-FR" sz="2300" dirty="0" smtClean="0"/>
              <a:t> paraîtra </a:t>
            </a:r>
            <a:r>
              <a:rPr lang="fr-FR" sz="2300" dirty="0" smtClean="0">
                <a:solidFill>
                  <a:schemeClr val="tx1"/>
                </a:solidFill>
              </a:rPr>
              <a:t>tellement étonnant. </a:t>
            </a:r>
            <a:br>
              <a:rPr lang="fr-FR" sz="2300" dirty="0" smtClean="0">
                <a:solidFill>
                  <a:schemeClr val="tx1"/>
                </a:solidFill>
              </a:rPr>
            </a:br>
            <a:r>
              <a:rPr lang="en-GB" sz="2300" dirty="0" err="1" smtClean="0">
                <a:solidFill>
                  <a:schemeClr val="tx1"/>
                </a:solidFill>
              </a:rPr>
              <a:t>Que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revenu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dans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mon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école</a:t>
            </a:r>
            <a:r>
              <a:rPr lang="en-GB" sz="2300" dirty="0" smtClean="0">
                <a:solidFill>
                  <a:schemeClr val="tx1"/>
                </a:solidFill>
              </a:rPr>
              <a:t>, </a:t>
            </a:r>
            <a:br>
              <a:rPr lang="en-GB" sz="2300" dirty="0" smtClean="0">
                <a:solidFill>
                  <a:schemeClr val="tx1"/>
                </a:solidFill>
              </a:rPr>
            </a:br>
            <a:r>
              <a:rPr lang="en-GB" sz="2300" dirty="0" smtClean="0">
                <a:solidFill>
                  <a:schemeClr val="tx1"/>
                </a:solidFill>
              </a:rPr>
              <a:t>Je </a:t>
            </a:r>
            <a:r>
              <a:rPr lang="en-GB" sz="2300" dirty="0" err="1" smtClean="0"/>
              <a:t>mettrai</a:t>
            </a:r>
            <a:r>
              <a:rPr lang="en-GB" sz="2300" dirty="0" smtClean="0"/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l’orthographe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mélancoliquement</a:t>
            </a:r>
            <a:r>
              <a:rPr lang="en-GB" sz="2300" dirty="0" smtClean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68313" y="3896480"/>
            <a:ext cx="82073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 bwMode="auto">
          <a:xfrm>
            <a:off x="446088" y="1196975"/>
            <a:ext cx="8229600" cy="128215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GB" sz="3100" b="1" dirty="0" smtClean="0">
                <a:effectLst/>
              </a:rPr>
              <a:t>Recorded song – </a:t>
            </a:r>
            <a:r>
              <a:rPr lang="en-GB" sz="3100" b="1" i="1" dirty="0" smtClean="0">
                <a:effectLst/>
              </a:rPr>
              <a:t>Lo mucho </a:t>
            </a:r>
            <a:r>
              <a:rPr lang="en-GB" sz="3100" b="1" i="1" dirty="0" err="1" smtClean="0">
                <a:effectLst/>
              </a:rPr>
              <a:t>que</a:t>
            </a:r>
            <a:r>
              <a:rPr lang="en-GB" sz="3100" b="1" i="1" dirty="0" smtClean="0">
                <a:effectLst/>
              </a:rPr>
              <a:t> </a:t>
            </a:r>
            <a:r>
              <a:rPr lang="en-GB" sz="3100" b="1" i="1" dirty="0" err="1" smtClean="0">
                <a:effectLst/>
              </a:rPr>
              <a:t>te</a:t>
            </a:r>
            <a:r>
              <a:rPr lang="en-GB" sz="3100" b="1" i="1" dirty="0" smtClean="0">
                <a:effectLst/>
              </a:rPr>
              <a:t> </a:t>
            </a:r>
            <a:r>
              <a:rPr lang="en-GB" sz="3100" b="1" i="1" dirty="0" err="1" smtClean="0">
                <a:effectLst/>
              </a:rPr>
              <a:t>quiero</a:t>
            </a:r>
            <a:r>
              <a:rPr lang="en-GB" sz="3100" b="1" dirty="0" smtClean="0">
                <a:effectLst/>
              </a:rPr>
              <a:t>, </a:t>
            </a:r>
            <a:r>
              <a:rPr lang="en-GB" sz="3100" b="1" dirty="0"/>
              <a:t/>
            </a:r>
            <a:br>
              <a:rPr lang="en-GB" sz="3100" b="1" dirty="0"/>
            </a:br>
            <a:r>
              <a:rPr lang="en-GB" sz="3100" b="1" dirty="0" smtClean="0"/>
              <a:t>Can be found here on </a:t>
            </a:r>
            <a:r>
              <a:rPr lang="en-GB" sz="3100" b="1" dirty="0" err="1" smtClean="0"/>
              <a:t>Youtube</a:t>
            </a:r>
            <a:r>
              <a:rPr lang="en-GB" sz="3100" b="1" dirty="0" smtClean="0"/>
              <a:t>:</a:t>
            </a:r>
            <a:r>
              <a:rPr lang="en-GB" sz="2000" dirty="0" smtClean="0">
                <a:solidFill>
                  <a:schemeClr val="tx1"/>
                </a:solidFill>
              </a:rPr>
              <a:t>: </a:t>
            </a:r>
            <a:r>
              <a:rPr lang="en-GB" sz="200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n-GB" sz="2000" dirty="0" smtClean="0">
                <a:solidFill>
                  <a:schemeClr val="tx1"/>
                </a:solidFill>
                <a:hlinkClick r:id="rId3"/>
              </a:rPr>
              <a:t>www.youtube.com/watch?v=I3KrEMpU0dg&amp;feature=related</a:t>
            </a:r>
            <a:r>
              <a:rPr lang="en-GB" sz="2000" dirty="0" smtClean="0">
                <a:solidFill>
                  <a:schemeClr val="tx1"/>
                </a:solidFill>
              </a:rPr>
              <a:t/>
            </a:r>
            <a:br>
              <a:rPr lang="en-GB" sz="2000" dirty="0" smtClean="0">
                <a:solidFill>
                  <a:schemeClr val="tx1"/>
                </a:solidFill>
              </a:rPr>
            </a:br>
            <a:endParaRPr lang="en-GB" sz="20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xfrm>
            <a:off x="468312" y="2636837"/>
            <a:ext cx="8207376" cy="35290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en-GB" dirty="0" err="1" smtClean="0"/>
              <a:t>Quisiera</a:t>
            </a:r>
            <a:r>
              <a:rPr lang="en-GB" dirty="0" smtClean="0"/>
              <a:t> </a:t>
            </a:r>
            <a:r>
              <a:rPr lang="en-GB" dirty="0" err="1" smtClean="0">
                <a:solidFill>
                  <a:schemeClr val="tx1"/>
                </a:solidFill>
              </a:rPr>
              <a:t>que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/>
              <a:t>supieras</a:t>
            </a:r>
            <a:r>
              <a:rPr lang="en-GB" dirty="0" smtClean="0"/>
              <a:t> </a:t>
            </a:r>
            <a:r>
              <a:rPr lang="en-GB" dirty="0" err="1" smtClean="0">
                <a:solidFill>
                  <a:schemeClr val="tx1"/>
                </a:solidFill>
              </a:rPr>
              <a:t>vida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mía</a:t>
            </a:r>
            <a:endParaRPr lang="en-GB" dirty="0" smtClean="0">
              <a:solidFill>
                <a:schemeClr val="tx1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GB" dirty="0" smtClean="0">
                <a:solidFill>
                  <a:schemeClr val="tx1"/>
                </a:solidFill>
              </a:rPr>
              <a:t>Lo mucho </a:t>
            </a:r>
            <a:r>
              <a:rPr lang="en-GB" dirty="0" err="1" smtClean="0">
                <a:solidFill>
                  <a:schemeClr val="tx1"/>
                </a:solidFill>
              </a:rPr>
              <a:t>que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te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quiero</a:t>
            </a:r>
            <a:r>
              <a:rPr lang="en-GB" dirty="0" smtClean="0">
                <a:solidFill>
                  <a:schemeClr val="tx1"/>
                </a:solidFill>
              </a:rPr>
              <a:t> y </a:t>
            </a:r>
            <a:r>
              <a:rPr lang="en-GB" dirty="0" err="1" smtClean="0">
                <a:solidFill>
                  <a:schemeClr val="tx1"/>
                </a:solidFill>
              </a:rPr>
              <a:t>que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te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adoro</a:t>
            </a:r>
            <a:endParaRPr lang="en-GB" dirty="0" smtClean="0">
              <a:solidFill>
                <a:schemeClr val="tx1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GB" dirty="0" err="1" smtClean="0">
                <a:solidFill>
                  <a:schemeClr val="tx1"/>
                </a:solidFill>
              </a:rPr>
              <a:t>Tú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vives</a:t>
            </a:r>
            <a:r>
              <a:rPr lang="en-GB" dirty="0" smtClean="0">
                <a:solidFill>
                  <a:schemeClr val="tx1"/>
                </a:solidFill>
              </a:rPr>
              <a:t> en mi </a:t>
            </a:r>
            <a:r>
              <a:rPr lang="en-GB" dirty="0" err="1" smtClean="0">
                <a:solidFill>
                  <a:schemeClr val="tx1"/>
                </a:solidFill>
              </a:rPr>
              <a:t>pensamiento</a:t>
            </a:r>
            <a:endParaRPr lang="en-GB" dirty="0" smtClean="0">
              <a:solidFill>
                <a:schemeClr val="tx1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GB" dirty="0" smtClean="0">
                <a:solidFill>
                  <a:schemeClr val="tx1"/>
                </a:solidFill>
              </a:rPr>
              <a:t>Y </a:t>
            </a:r>
            <a:r>
              <a:rPr lang="en-GB" dirty="0" err="1" smtClean="0">
                <a:solidFill>
                  <a:schemeClr val="tx1"/>
                </a:solidFill>
              </a:rPr>
              <a:t>ahora</a:t>
            </a:r>
            <a:r>
              <a:rPr lang="en-GB" dirty="0" smtClean="0">
                <a:solidFill>
                  <a:schemeClr val="tx1"/>
                </a:solidFill>
              </a:rPr>
              <a:t> me </a:t>
            </a:r>
            <a:r>
              <a:rPr lang="en-GB" dirty="0" err="1" smtClean="0">
                <a:solidFill>
                  <a:schemeClr val="tx1"/>
                </a:solidFill>
              </a:rPr>
              <a:t>arrepiento</a:t>
            </a:r>
            <a:endParaRPr lang="en-GB" dirty="0" smtClean="0">
              <a:solidFill>
                <a:schemeClr val="tx1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GB" dirty="0" smtClean="0">
                <a:solidFill>
                  <a:schemeClr val="tx1"/>
                </a:solidFill>
              </a:rPr>
              <a:t>Si </a:t>
            </a:r>
            <a:r>
              <a:rPr lang="en-GB" dirty="0" err="1" smtClean="0">
                <a:solidFill>
                  <a:schemeClr val="tx1"/>
                </a:solidFill>
              </a:rPr>
              <a:t>yo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te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hice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llorar</a:t>
            </a:r>
            <a:endParaRPr lang="en-GB" dirty="0" smtClean="0">
              <a:solidFill>
                <a:schemeClr val="tx1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endParaRPr lang="en-GB" dirty="0" smtClean="0"/>
          </a:p>
          <a:p>
            <a:pPr eaLnBrk="1" hangingPunct="1">
              <a:buFont typeface="Wingdings 3" pitchFamily="18" charset="2"/>
              <a:buNone/>
            </a:pPr>
            <a:r>
              <a:rPr lang="en-GB" dirty="0" err="1" smtClean="0"/>
              <a:t>Quisiera</a:t>
            </a:r>
            <a:r>
              <a:rPr lang="en-GB" dirty="0" smtClean="0"/>
              <a:t> </a:t>
            </a:r>
            <a:r>
              <a:rPr lang="en-GB" dirty="0" err="1" smtClean="0">
                <a:solidFill>
                  <a:schemeClr val="tx1"/>
                </a:solidFill>
              </a:rPr>
              <a:t>que</a:t>
            </a:r>
            <a:r>
              <a:rPr lang="en-GB" dirty="0" smtClean="0"/>
              <a:t> </a:t>
            </a:r>
            <a:r>
              <a:rPr lang="en-GB" dirty="0" err="1" smtClean="0"/>
              <a:t>olvides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tx1"/>
                </a:solidFill>
              </a:rPr>
              <a:t>el </a:t>
            </a:r>
            <a:r>
              <a:rPr lang="en-GB" dirty="0" err="1" smtClean="0">
                <a:solidFill>
                  <a:schemeClr val="tx1"/>
                </a:solidFill>
              </a:rPr>
              <a:t>pasado</a:t>
            </a:r>
            <a:endParaRPr lang="en-GB" dirty="0" smtClean="0">
              <a:solidFill>
                <a:schemeClr val="tx1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GB" dirty="0" err="1" smtClean="0">
                <a:solidFill>
                  <a:schemeClr val="tx1"/>
                </a:solidFill>
              </a:rPr>
              <a:t>Que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/>
              <a:t>vuelvas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tx1"/>
                </a:solidFill>
              </a:rPr>
              <a:t>a mi </a:t>
            </a:r>
            <a:r>
              <a:rPr lang="en-GB" dirty="0" err="1" smtClean="0">
                <a:solidFill>
                  <a:schemeClr val="tx1"/>
                </a:solidFill>
              </a:rPr>
              <a:t>lado</a:t>
            </a:r>
            <a:endParaRPr lang="en-GB" dirty="0" smtClean="0">
              <a:solidFill>
                <a:schemeClr val="tx1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GB" dirty="0" err="1" smtClean="0">
                <a:solidFill>
                  <a:schemeClr val="tx1"/>
                </a:solidFill>
              </a:rPr>
              <a:t>Que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/>
              <a:t>tengas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compasión</a:t>
            </a:r>
            <a:endParaRPr lang="en-GB" dirty="0" smtClean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68313" y="4653136"/>
            <a:ext cx="82073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 bwMode="auto">
          <a:xfrm>
            <a:off x="457200" y="1186743"/>
            <a:ext cx="8229600" cy="72937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b="1" dirty="0" smtClean="0">
                <a:effectLst/>
              </a:rPr>
              <a:t>Original song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1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Encourage students to compose their own songs.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Could be around a theme or a grammar point </a:t>
            </a:r>
          </a:p>
          <a:p>
            <a:pPr marL="109728" indent="0">
              <a:buNone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109728" indent="0"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See the Routes into Languages SW Pop </a:t>
            </a:r>
            <a:r>
              <a:rPr lang="en-GB" sz="2400" dirty="0">
                <a:solidFill>
                  <a:schemeClr val="tx1"/>
                </a:solidFill>
              </a:rPr>
              <a:t>V</a:t>
            </a:r>
            <a:r>
              <a:rPr lang="en-GB" sz="2400" dirty="0" smtClean="0">
                <a:solidFill>
                  <a:schemeClr val="tx1"/>
                </a:solidFill>
              </a:rPr>
              <a:t>ideo Competition </a:t>
            </a:r>
            <a:r>
              <a:rPr lang="en-GB" sz="2400" smtClean="0">
                <a:solidFill>
                  <a:schemeClr val="tx1"/>
                </a:solidFill>
              </a:rPr>
              <a:t>on YouTube </a:t>
            </a:r>
            <a:r>
              <a:rPr lang="en-GB" sz="2400" dirty="0" smtClean="0">
                <a:solidFill>
                  <a:schemeClr val="tx1"/>
                </a:solidFill>
              </a:rPr>
              <a:t>for examples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86743"/>
            <a:ext cx="8229600" cy="729370"/>
          </a:xfrm>
        </p:spPr>
        <p:txBody>
          <a:bodyPr/>
          <a:lstStyle/>
          <a:p>
            <a:r>
              <a:rPr lang="en-GB" b="1" dirty="0" smtClean="0"/>
              <a:t>What is the goal?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916113"/>
            <a:ext cx="8229600" cy="4310658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Communication?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Accuracy?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Fluency?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Spontaneity?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All of the above?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Does it vary?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What are the variables?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86743"/>
            <a:ext cx="8229600" cy="72937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/>
              <a:t>Communicative language teaching</a:t>
            </a:r>
            <a:endParaRPr lang="en-GB" b="1" dirty="0"/>
          </a:p>
        </p:txBody>
      </p:sp>
      <p:sp>
        <p:nvSpPr>
          <p:cNvPr id="25602" name="Content Placeholder 1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3025055"/>
          </a:xfrm>
        </p:spPr>
        <p:txBody>
          <a:bodyPr>
            <a:normAutofit/>
          </a:bodyPr>
          <a:lstStyle/>
          <a:p>
            <a:pPr eaLnBrk="1" hangingPunct="1">
              <a:spcAft>
                <a:spcPts val="500"/>
              </a:spcAft>
            </a:pPr>
            <a:r>
              <a:rPr lang="en-GB" sz="2400" dirty="0" smtClean="0">
                <a:solidFill>
                  <a:schemeClr val="tx1"/>
                </a:solidFill>
              </a:rPr>
              <a:t>What do we understand by this term?</a:t>
            </a:r>
          </a:p>
          <a:p>
            <a:pPr eaLnBrk="1" hangingPunct="1">
              <a:spcAft>
                <a:spcPts val="500"/>
              </a:spcAft>
            </a:pPr>
            <a:r>
              <a:rPr lang="en-GB" sz="2400" dirty="0" smtClean="0">
                <a:solidFill>
                  <a:schemeClr val="tx1"/>
                </a:solidFill>
              </a:rPr>
              <a:t>Do all classroom activities have to be ‘authentic’?</a:t>
            </a:r>
          </a:p>
          <a:p>
            <a:pPr eaLnBrk="1" hangingPunct="1">
              <a:spcAft>
                <a:spcPts val="500"/>
              </a:spcAft>
            </a:pPr>
            <a:r>
              <a:rPr lang="en-GB" sz="2400" dirty="0" smtClean="0">
                <a:solidFill>
                  <a:schemeClr val="tx1"/>
                </a:solidFill>
              </a:rPr>
              <a:t>What do we mean by ‘authentic’?</a:t>
            </a:r>
          </a:p>
          <a:p>
            <a:pPr eaLnBrk="1" hangingPunct="1">
              <a:spcAft>
                <a:spcPts val="500"/>
              </a:spcAft>
            </a:pPr>
            <a:r>
              <a:rPr lang="en-GB" sz="2400" dirty="0" smtClean="0">
                <a:solidFill>
                  <a:schemeClr val="tx1"/>
                </a:solidFill>
              </a:rPr>
              <a:t>Given the gap between linguistic ability and cognitive maturity, is this achievable?</a:t>
            </a:r>
          </a:p>
          <a:p>
            <a:pPr eaLnBrk="1" hangingPunct="1">
              <a:spcAft>
                <a:spcPts val="500"/>
              </a:spcAft>
            </a:pPr>
            <a:r>
              <a:rPr lang="en-GB" sz="2400" dirty="0" smtClean="0">
                <a:solidFill>
                  <a:schemeClr val="tx1"/>
                </a:solidFill>
              </a:rPr>
              <a:t>Is there a place for pre-communicative activities?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86743"/>
            <a:ext cx="8229600" cy="729370"/>
          </a:xfrm>
        </p:spPr>
        <p:txBody>
          <a:bodyPr/>
          <a:lstStyle/>
          <a:p>
            <a:r>
              <a:rPr lang="en-GB" b="1" dirty="0" smtClean="0"/>
              <a:t>Grammar in the four skills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312" y="1916833"/>
            <a:ext cx="8207376" cy="3816423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GB" sz="2400" dirty="0" smtClean="0">
                <a:solidFill>
                  <a:schemeClr val="tx1"/>
                </a:solidFill>
              </a:rPr>
              <a:t>Is grammar equally relevant across the four skills?</a:t>
            </a:r>
          </a:p>
          <a:p>
            <a:pPr>
              <a:spcAft>
                <a:spcPts val="1000"/>
              </a:spcAft>
            </a:pPr>
            <a:r>
              <a:rPr lang="en-GB" sz="2400" dirty="0" smtClean="0">
                <a:solidFill>
                  <a:schemeClr val="tx1"/>
                </a:solidFill>
              </a:rPr>
              <a:t>If not, what are the differences?</a:t>
            </a:r>
          </a:p>
          <a:p>
            <a:pPr>
              <a:spcAft>
                <a:spcPts val="1000"/>
              </a:spcAft>
            </a:pPr>
            <a:r>
              <a:rPr lang="en-GB" sz="2400" dirty="0" smtClean="0">
                <a:solidFill>
                  <a:schemeClr val="tx1"/>
                </a:solidFill>
              </a:rPr>
              <a:t>Do we (should we) tolerate error more in speaking than in writing?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229600" cy="719138"/>
          </a:xfrm>
        </p:spPr>
        <p:txBody>
          <a:bodyPr/>
          <a:lstStyle/>
          <a:p>
            <a:r>
              <a:rPr lang="en-GB" b="1" dirty="0" smtClean="0"/>
              <a:t>Causes of error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312" y="1916113"/>
            <a:ext cx="8207376" cy="4249737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Construction not understood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Construction not taught properly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Construction not yet taught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L1 interference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Carelessness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What is the cause of the error and (when) would you correct it?</a:t>
            </a:r>
            <a:endParaRPr lang="en-GB" b="1" dirty="0"/>
          </a:p>
        </p:txBody>
      </p:sp>
      <p:sp>
        <p:nvSpPr>
          <p:cNvPr id="6" name="Oval Callout 5"/>
          <p:cNvSpPr/>
          <p:nvPr/>
        </p:nvSpPr>
        <p:spPr>
          <a:xfrm>
            <a:off x="468313" y="2636838"/>
            <a:ext cx="2520280" cy="1080120"/>
          </a:xfrm>
          <a:prstGeom prst="wedgeEllipseCallout">
            <a:avLst>
              <a:gd name="adj1" fmla="val -30508"/>
              <a:gd name="adj2" fmla="val 8056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Arial" pitchFamily="34" charset="0"/>
              </a:rPr>
              <a:t>Une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</a:rPr>
              <a:t> beau </a:t>
            </a:r>
            <a:r>
              <a:rPr lang="en-GB" sz="2400" dirty="0" err="1" smtClean="0">
                <a:solidFill>
                  <a:schemeClr val="tx1"/>
                </a:solidFill>
                <a:latin typeface="Arial" pitchFamily="34" charset="0"/>
              </a:rPr>
              <a:t>maison</a:t>
            </a:r>
            <a:endParaRPr lang="en-GB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444208" y="2636912"/>
            <a:ext cx="2231480" cy="1080120"/>
          </a:xfrm>
          <a:prstGeom prst="wedgeRoundRectCallout">
            <a:avLst>
              <a:gd name="adj1" fmla="val -35585"/>
              <a:gd name="adj2" fmla="val 91848"/>
              <a:gd name="adj3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itchFamily="34" charset="0"/>
              </a:rPr>
              <a:t>Un </a:t>
            </a:r>
            <a:r>
              <a:rPr lang="en-GB" sz="2400" dirty="0" err="1" smtClean="0">
                <a:solidFill>
                  <a:schemeClr val="tx1"/>
                </a:solidFill>
                <a:latin typeface="Arial" pitchFamily="34" charset="0"/>
              </a:rPr>
              <a:t>chien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</a:rPr>
              <a:t> petit</a:t>
            </a:r>
            <a:endParaRPr lang="en-GB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572000" y="4365104"/>
            <a:ext cx="2880320" cy="1224136"/>
          </a:xfrm>
          <a:prstGeom prst="wedgeEllipseCallout">
            <a:avLst>
              <a:gd name="adj1" fmla="val -26336"/>
              <a:gd name="adj2" fmla="val 82419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itchFamily="34" charset="0"/>
              </a:rPr>
              <a:t>Mon </a:t>
            </a:r>
            <a:r>
              <a:rPr lang="en-GB" sz="2400" dirty="0" err="1" smtClean="0">
                <a:solidFill>
                  <a:schemeClr val="tx1"/>
                </a:solidFill>
                <a:latin typeface="Arial" pitchFamily="34" charset="0"/>
              </a:rPr>
              <a:t>mère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itchFamily="34" charset="0"/>
              </a:rPr>
              <a:t>travaille</a:t>
            </a:r>
            <a:endParaRPr lang="en-GB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671900" y="2636838"/>
            <a:ext cx="1800200" cy="1080120"/>
          </a:xfrm>
          <a:prstGeom prst="wedgeRoundRectCallout">
            <a:avLst>
              <a:gd name="adj1" fmla="val -27606"/>
              <a:gd name="adj2" fmla="val 96363"/>
              <a:gd name="adj3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Arial" pitchFamily="34" charset="0"/>
              </a:rPr>
              <a:t>J’ai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itchFamily="34" charset="0"/>
              </a:rPr>
              <a:t>allé</a:t>
            </a:r>
            <a:endParaRPr lang="en-GB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468313" y="4437112"/>
            <a:ext cx="2592288" cy="1152128"/>
          </a:xfrm>
          <a:prstGeom prst="wedgeEllipseCallout">
            <a:avLst>
              <a:gd name="adj1" fmla="val -29299"/>
              <a:gd name="adj2" fmla="val 88955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itchFamily="34" charset="0"/>
              </a:rPr>
              <a:t>Il </a:t>
            </a:r>
            <a:r>
              <a:rPr lang="en-GB" sz="2400" dirty="0" err="1" smtClean="0">
                <a:solidFill>
                  <a:schemeClr val="tx1"/>
                </a:solidFill>
                <a:latin typeface="Arial" pitchFamily="34" charset="0"/>
              </a:rPr>
              <a:t>vais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</a:rPr>
              <a:t> au </a:t>
            </a:r>
            <a:r>
              <a:rPr lang="en-GB" sz="2400" dirty="0" err="1" smtClean="0">
                <a:solidFill>
                  <a:schemeClr val="tx1"/>
                </a:solidFill>
                <a:latin typeface="Arial" pitchFamily="34" charset="0"/>
              </a:rPr>
              <a:t>parc</a:t>
            </a:r>
            <a:endParaRPr lang="en-GB" sz="24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86743"/>
            <a:ext cx="8229600" cy="729370"/>
          </a:xfrm>
        </p:spPr>
        <p:txBody>
          <a:bodyPr/>
          <a:lstStyle/>
          <a:p>
            <a:r>
              <a:rPr lang="en-GB" b="1" dirty="0" smtClean="0"/>
              <a:t>What is point of the exercise?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916113"/>
            <a:ext cx="8229600" cy="2520999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Reinforce a grammar point?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Prepare for the next step?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Genuine transfer of information?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Encourage spontaneity?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86743"/>
            <a:ext cx="8229600" cy="729370"/>
          </a:xfrm>
        </p:spPr>
        <p:txBody>
          <a:bodyPr/>
          <a:lstStyle/>
          <a:p>
            <a:r>
              <a:rPr lang="en-GB" b="1" dirty="0" smtClean="0"/>
              <a:t>Conclusions – do you agree?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1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Grammar matters if it affects meaning or may cause offence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Grammar matters if the main point of the activity is to teach that grammar point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Grammar is like learning to play the notes in the right order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Grammar provides the tools which ultimately lead to spontaneity</a:t>
            </a:r>
          </a:p>
          <a:p>
            <a:endParaRPr lang="en-GB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86743"/>
            <a:ext cx="8229600" cy="729370"/>
          </a:xfrm>
        </p:spPr>
        <p:txBody>
          <a:bodyPr/>
          <a:lstStyle/>
          <a:p>
            <a:r>
              <a:rPr lang="en-GB" b="1" dirty="0" smtClean="0"/>
              <a:t>Grammar in context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916112"/>
            <a:ext cx="8208144" cy="2953048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GB" sz="2400" dirty="0" smtClean="0">
                <a:solidFill>
                  <a:schemeClr val="tx1"/>
                </a:solidFill>
              </a:rPr>
              <a:t>‘Authentic’ activities</a:t>
            </a:r>
          </a:p>
          <a:p>
            <a:pPr>
              <a:spcAft>
                <a:spcPts val="500"/>
              </a:spcAft>
            </a:pPr>
            <a:r>
              <a:rPr lang="en-GB" sz="2400" dirty="0" smtClean="0">
                <a:solidFill>
                  <a:schemeClr val="tx1"/>
                </a:solidFill>
              </a:rPr>
              <a:t>Appropriate cognitive level</a:t>
            </a:r>
          </a:p>
          <a:p>
            <a:pPr>
              <a:spcAft>
                <a:spcPts val="500"/>
              </a:spcAft>
            </a:pPr>
            <a:r>
              <a:rPr lang="en-GB" sz="2400" dirty="0" smtClean="0">
                <a:solidFill>
                  <a:schemeClr val="tx1"/>
                </a:solidFill>
              </a:rPr>
              <a:t>Motivation</a:t>
            </a:r>
          </a:p>
          <a:p>
            <a:pPr>
              <a:spcAft>
                <a:spcPts val="500"/>
              </a:spcAft>
            </a:pPr>
            <a:r>
              <a:rPr lang="en-GB" sz="2400" dirty="0" smtClean="0">
                <a:solidFill>
                  <a:schemeClr val="tx1"/>
                </a:solidFill>
              </a:rPr>
              <a:t>Purpose</a:t>
            </a:r>
          </a:p>
          <a:p>
            <a:pPr>
              <a:spcAft>
                <a:spcPts val="500"/>
              </a:spcAft>
            </a:pPr>
            <a:r>
              <a:rPr lang="en-GB" sz="2400" dirty="0" smtClean="0">
                <a:solidFill>
                  <a:schemeClr val="tx1"/>
                </a:solidFill>
              </a:rPr>
              <a:t>Outcome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Pedagogy_PPTtemp_JC</Template>
  <TotalTime>270</TotalTime>
  <Words>751</Words>
  <Application>Microsoft Office PowerPoint</Application>
  <PresentationFormat>On-screen Show (4:3)</PresentationFormat>
  <Paragraphs>132</Paragraphs>
  <Slides>18</Slides>
  <Notes>17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Custom Design</vt:lpstr>
      <vt:lpstr>Office Theme</vt:lpstr>
      <vt:lpstr>1_Custom Design</vt:lpstr>
      <vt:lpstr>PowerPoint Presentation</vt:lpstr>
      <vt:lpstr>What is the goal?</vt:lpstr>
      <vt:lpstr>Communicative language teaching</vt:lpstr>
      <vt:lpstr>Grammar in the four skills</vt:lpstr>
      <vt:lpstr>Causes of error</vt:lpstr>
      <vt:lpstr>What is the cause of the error and (when) would you correct it?</vt:lpstr>
      <vt:lpstr>What is point of the exercise?</vt:lpstr>
      <vt:lpstr>Conclusions – do you agree?</vt:lpstr>
      <vt:lpstr>Grammar in context</vt:lpstr>
      <vt:lpstr>PowerPoint Presentation</vt:lpstr>
      <vt:lpstr>J’inviterais...</vt:lpstr>
      <vt:lpstr>PowerPoint Presentation</vt:lpstr>
      <vt:lpstr>Romance sonámbulo</vt:lpstr>
      <vt:lpstr>Instantes (Jorge Luis Borges?)</vt:lpstr>
      <vt:lpstr>Déjeuner du matin (Prévert)</vt:lpstr>
      <vt:lpstr>L’écolier (Raymond Queneau)</vt:lpstr>
      <vt:lpstr>Recorded song – Lo mucho que te quiero,  Can be found here on Youtube:: http://www.youtube.com/watch?v=I3KrEMpU0dg&amp;feature=related </vt:lpstr>
      <vt:lpstr>Original song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why and how of grammar teaching</dc:title>
  <dc:creator>Rowena</dc:creator>
  <cp:lastModifiedBy>Helen</cp:lastModifiedBy>
  <cp:revision>39</cp:revision>
  <dcterms:created xsi:type="dcterms:W3CDTF">2011-10-07T08:09:22Z</dcterms:created>
  <dcterms:modified xsi:type="dcterms:W3CDTF">2012-09-27T10:47:57Z</dcterms:modified>
</cp:coreProperties>
</file>